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75" r:id="rId3"/>
    <p:sldId id="266" r:id="rId4"/>
    <p:sldId id="277" r:id="rId5"/>
    <p:sldId id="276" r:id="rId6"/>
    <p:sldId id="260" r:id="rId7"/>
    <p:sldId id="261" r:id="rId8"/>
    <p:sldId id="259" r:id="rId9"/>
    <p:sldId id="256" r:id="rId10"/>
    <p:sldId id="262" r:id="rId11"/>
    <p:sldId id="258" r:id="rId12"/>
    <p:sldId id="271" r:id="rId13"/>
    <p:sldId id="272" r:id="rId14"/>
    <p:sldId id="263" r:id="rId15"/>
    <p:sldId id="265" r:id="rId16"/>
    <p:sldId id="273" r:id="rId17"/>
    <p:sldId id="270" r:id="rId18"/>
    <p:sldId id="267" r:id="rId19"/>
    <p:sldId id="269" r:id="rId20"/>
    <p:sldId id="268"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varScale="1">
        <p:scale>
          <a:sx n="69" d="100"/>
          <a:sy n="69" d="100"/>
        </p:scale>
        <p:origin x="5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F7CA7-7A87-4210-BBC2-407E2B2260E1}" type="datetimeFigureOut">
              <a:rPr lang="en-US" smtClean="0"/>
              <a:t>9/9/2018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C44DA-7220-431A-ABAA-47D9AD53445A}" type="slidenum">
              <a:rPr lang="en-US" smtClean="0"/>
              <a:t>‹#›</a:t>
            </a:fld>
            <a:endParaRPr lang="en-US"/>
          </a:p>
        </p:txBody>
      </p:sp>
    </p:spTree>
    <p:extLst>
      <p:ext uri="{BB962C8B-B14F-4D97-AF65-F5344CB8AC3E}">
        <p14:creationId xmlns:p14="http://schemas.microsoft.com/office/powerpoint/2010/main" val="345368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179D6-A4B2-47E9-A114-A6C251A1F1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9E5649-487C-4200-99D4-95F85530A0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CE365E-9748-465E-AD34-BA5C513F2F97}"/>
              </a:ext>
            </a:extLst>
          </p:cNvPr>
          <p:cNvSpPr>
            <a:spLocks noGrp="1"/>
          </p:cNvSpPr>
          <p:nvPr>
            <p:ph type="dt" sz="half" idx="10"/>
          </p:nvPr>
        </p:nvSpPr>
        <p:spPr/>
        <p:txBody>
          <a:bodyPr/>
          <a:lstStyle/>
          <a:p>
            <a:fld id="{34D2316D-42A9-434D-8265-77E023F92113}" type="datetime1">
              <a:rPr lang="en-US" smtClean="0"/>
              <a:t>9/9/2018</a:t>
            </a:fld>
            <a:endParaRPr lang="en-US"/>
          </a:p>
        </p:txBody>
      </p:sp>
      <p:sp>
        <p:nvSpPr>
          <p:cNvPr id="5" name="Footer Placeholder 4">
            <a:extLst>
              <a:ext uri="{FF2B5EF4-FFF2-40B4-BE49-F238E27FC236}">
                <a16:creationId xmlns:a16="http://schemas.microsoft.com/office/drawing/2014/main" id="{F80ED051-1DCE-4FE7-9DFB-EEADBCF2C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A8AC94-B158-46CD-AAEE-7B624D478FB3}"/>
              </a:ext>
            </a:extLst>
          </p:cNvPr>
          <p:cNvSpPr>
            <a:spLocks noGrp="1"/>
          </p:cNvSpPr>
          <p:nvPr>
            <p:ph type="sldNum" sz="quarter" idx="12"/>
          </p:nvPr>
        </p:nvSpPr>
        <p:spPr/>
        <p:txBody>
          <a:bodyPr/>
          <a:lstStyle/>
          <a:p>
            <a:fld id="{BF606503-8B3B-44C2-AA5C-EBA343A11892}" type="slidenum">
              <a:rPr lang="en-US" smtClean="0"/>
              <a:t>‹#›</a:t>
            </a:fld>
            <a:endParaRPr lang="en-US"/>
          </a:p>
        </p:txBody>
      </p:sp>
    </p:spTree>
    <p:extLst>
      <p:ext uri="{BB962C8B-B14F-4D97-AF65-F5344CB8AC3E}">
        <p14:creationId xmlns:p14="http://schemas.microsoft.com/office/powerpoint/2010/main" val="282699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81E6-CCE0-457C-8182-F25F9D9077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9C9327-71D4-47CD-B69F-8224D2B434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68F6A-9261-4E23-B1EE-200B65EB1FAA}"/>
              </a:ext>
            </a:extLst>
          </p:cNvPr>
          <p:cNvSpPr>
            <a:spLocks noGrp="1"/>
          </p:cNvSpPr>
          <p:nvPr>
            <p:ph type="dt" sz="half" idx="10"/>
          </p:nvPr>
        </p:nvSpPr>
        <p:spPr/>
        <p:txBody>
          <a:bodyPr/>
          <a:lstStyle/>
          <a:p>
            <a:fld id="{EC513C9F-C17C-40CB-B598-B109FB8D1EE1}" type="datetime1">
              <a:rPr lang="en-US" smtClean="0"/>
              <a:t>9/9/2018</a:t>
            </a:fld>
            <a:endParaRPr lang="en-US"/>
          </a:p>
        </p:txBody>
      </p:sp>
      <p:sp>
        <p:nvSpPr>
          <p:cNvPr id="5" name="Footer Placeholder 4">
            <a:extLst>
              <a:ext uri="{FF2B5EF4-FFF2-40B4-BE49-F238E27FC236}">
                <a16:creationId xmlns:a16="http://schemas.microsoft.com/office/drawing/2014/main" id="{52364954-9807-4156-864A-E77B06F82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6E130-A3ED-4F6B-A9F6-246F92DDC58F}"/>
              </a:ext>
            </a:extLst>
          </p:cNvPr>
          <p:cNvSpPr>
            <a:spLocks noGrp="1"/>
          </p:cNvSpPr>
          <p:nvPr>
            <p:ph type="sldNum" sz="quarter" idx="12"/>
          </p:nvPr>
        </p:nvSpPr>
        <p:spPr/>
        <p:txBody>
          <a:bodyPr/>
          <a:lstStyle/>
          <a:p>
            <a:fld id="{BF606503-8B3B-44C2-AA5C-EBA343A11892}" type="slidenum">
              <a:rPr lang="en-US" smtClean="0"/>
              <a:t>‹#›</a:t>
            </a:fld>
            <a:endParaRPr lang="en-US"/>
          </a:p>
        </p:txBody>
      </p:sp>
    </p:spTree>
    <p:extLst>
      <p:ext uri="{BB962C8B-B14F-4D97-AF65-F5344CB8AC3E}">
        <p14:creationId xmlns:p14="http://schemas.microsoft.com/office/powerpoint/2010/main" val="203186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33A2CC-3369-4387-9A0D-19B01A2001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77B7FE-4D6F-43AA-A59F-41141AC377B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9EEB3-657B-4F1B-A4B6-358BF65E963A}"/>
              </a:ext>
            </a:extLst>
          </p:cNvPr>
          <p:cNvSpPr>
            <a:spLocks noGrp="1"/>
          </p:cNvSpPr>
          <p:nvPr>
            <p:ph type="dt" sz="half" idx="10"/>
          </p:nvPr>
        </p:nvSpPr>
        <p:spPr/>
        <p:txBody>
          <a:bodyPr/>
          <a:lstStyle/>
          <a:p>
            <a:fld id="{C034F508-4C49-4F8E-8D57-814C6BCD6E84}" type="datetime1">
              <a:rPr lang="en-US" smtClean="0"/>
              <a:t>9/9/2018</a:t>
            </a:fld>
            <a:endParaRPr lang="en-US"/>
          </a:p>
        </p:txBody>
      </p:sp>
      <p:sp>
        <p:nvSpPr>
          <p:cNvPr id="5" name="Footer Placeholder 4">
            <a:extLst>
              <a:ext uri="{FF2B5EF4-FFF2-40B4-BE49-F238E27FC236}">
                <a16:creationId xmlns:a16="http://schemas.microsoft.com/office/drawing/2014/main" id="{CA6DC551-538C-41FB-9043-D5C8D9B2E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4FAB00-0CB1-4DEC-9850-423782695C87}"/>
              </a:ext>
            </a:extLst>
          </p:cNvPr>
          <p:cNvSpPr>
            <a:spLocks noGrp="1"/>
          </p:cNvSpPr>
          <p:nvPr>
            <p:ph type="sldNum" sz="quarter" idx="12"/>
          </p:nvPr>
        </p:nvSpPr>
        <p:spPr/>
        <p:txBody>
          <a:bodyPr/>
          <a:lstStyle/>
          <a:p>
            <a:fld id="{BF606503-8B3B-44C2-AA5C-EBA343A11892}" type="slidenum">
              <a:rPr lang="en-US" smtClean="0"/>
              <a:t>‹#›</a:t>
            </a:fld>
            <a:endParaRPr lang="en-US"/>
          </a:p>
        </p:txBody>
      </p:sp>
    </p:spTree>
    <p:extLst>
      <p:ext uri="{BB962C8B-B14F-4D97-AF65-F5344CB8AC3E}">
        <p14:creationId xmlns:p14="http://schemas.microsoft.com/office/powerpoint/2010/main" val="428586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91683-F669-4821-9711-E859DA9B20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F9EAFC-49C1-48C9-83A9-878EF218BC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BD84E-CA37-41A6-9A8A-FB4EB9D57399}"/>
              </a:ext>
            </a:extLst>
          </p:cNvPr>
          <p:cNvSpPr>
            <a:spLocks noGrp="1"/>
          </p:cNvSpPr>
          <p:nvPr>
            <p:ph type="dt" sz="half" idx="10"/>
          </p:nvPr>
        </p:nvSpPr>
        <p:spPr/>
        <p:txBody>
          <a:bodyPr/>
          <a:lstStyle/>
          <a:p>
            <a:fld id="{6ECE2E5D-7459-4D0C-A653-C1ED00A75A99}" type="datetime1">
              <a:rPr lang="en-US" smtClean="0"/>
              <a:t>9/9/2018</a:t>
            </a:fld>
            <a:endParaRPr lang="en-US"/>
          </a:p>
        </p:txBody>
      </p:sp>
      <p:sp>
        <p:nvSpPr>
          <p:cNvPr id="5" name="Footer Placeholder 4">
            <a:extLst>
              <a:ext uri="{FF2B5EF4-FFF2-40B4-BE49-F238E27FC236}">
                <a16:creationId xmlns:a16="http://schemas.microsoft.com/office/drawing/2014/main" id="{0026128B-CECA-423C-AF85-FDAAE8A55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02CC3-89F4-4409-89A4-48A3A1582BEF}"/>
              </a:ext>
            </a:extLst>
          </p:cNvPr>
          <p:cNvSpPr>
            <a:spLocks noGrp="1"/>
          </p:cNvSpPr>
          <p:nvPr>
            <p:ph type="sldNum" sz="quarter" idx="12"/>
          </p:nvPr>
        </p:nvSpPr>
        <p:spPr/>
        <p:txBody>
          <a:bodyPr/>
          <a:lstStyle/>
          <a:p>
            <a:fld id="{BF606503-8B3B-44C2-AA5C-EBA343A11892}" type="slidenum">
              <a:rPr lang="en-US" smtClean="0"/>
              <a:t>‹#›</a:t>
            </a:fld>
            <a:endParaRPr lang="en-US"/>
          </a:p>
        </p:txBody>
      </p:sp>
    </p:spTree>
    <p:extLst>
      <p:ext uri="{BB962C8B-B14F-4D97-AF65-F5344CB8AC3E}">
        <p14:creationId xmlns:p14="http://schemas.microsoft.com/office/powerpoint/2010/main" val="370117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87E0F-C0F9-44B6-B7DD-74B9FF0FCF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736A20-6B61-4EEE-8F7E-25CB7EF770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F13486-A2DA-4A9C-8D37-A941B22BCACD}"/>
              </a:ext>
            </a:extLst>
          </p:cNvPr>
          <p:cNvSpPr>
            <a:spLocks noGrp="1"/>
          </p:cNvSpPr>
          <p:nvPr>
            <p:ph type="dt" sz="half" idx="10"/>
          </p:nvPr>
        </p:nvSpPr>
        <p:spPr/>
        <p:txBody>
          <a:bodyPr/>
          <a:lstStyle/>
          <a:p>
            <a:fld id="{4C7BBDA0-E7F8-43C9-8051-F4B03BBE6C57}" type="datetime1">
              <a:rPr lang="en-US" smtClean="0"/>
              <a:t>9/9/2018</a:t>
            </a:fld>
            <a:endParaRPr lang="en-US"/>
          </a:p>
        </p:txBody>
      </p:sp>
      <p:sp>
        <p:nvSpPr>
          <p:cNvPr id="5" name="Footer Placeholder 4">
            <a:extLst>
              <a:ext uri="{FF2B5EF4-FFF2-40B4-BE49-F238E27FC236}">
                <a16:creationId xmlns:a16="http://schemas.microsoft.com/office/drawing/2014/main" id="{53F65BB7-32F9-49E0-9E66-C69C6F5307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91BA7-8CA0-475D-A593-3DEA4220AA88}"/>
              </a:ext>
            </a:extLst>
          </p:cNvPr>
          <p:cNvSpPr>
            <a:spLocks noGrp="1"/>
          </p:cNvSpPr>
          <p:nvPr>
            <p:ph type="sldNum" sz="quarter" idx="12"/>
          </p:nvPr>
        </p:nvSpPr>
        <p:spPr/>
        <p:txBody>
          <a:bodyPr/>
          <a:lstStyle/>
          <a:p>
            <a:fld id="{BF606503-8B3B-44C2-AA5C-EBA343A11892}" type="slidenum">
              <a:rPr lang="en-US" smtClean="0"/>
              <a:t>‹#›</a:t>
            </a:fld>
            <a:endParaRPr lang="en-US"/>
          </a:p>
        </p:txBody>
      </p:sp>
    </p:spTree>
    <p:extLst>
      <p:ext uri="{BB962C8B-B14F-4D97-AF65-F5344CB8AC3E}">
        <p14:creationId xmlns:p14="http://schemas.microsoft.com/office/powerpoint/2010/main" val="204383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4C06F-8125-439D-8784-D0BECE86A5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8E81FC-4085-4B5D-BC14-272EC41E80B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E05E5D-A533-466C-98A3-DA0DAF8AF5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02F698-91B5-4C86-B664-3414B08668D7}"/>
              </a:ext>
            </a:extLst>
          </p:cNvPr>
          <p:cNvSpPr>
            <a:spLocks noGrp="1"/>
          </p:cNvSpPr>
          <p:nvPr>
            <p:ph type="dt" sz="half" idx="10"/>
          </p:nvPr>
        </p:nvSpPr>
        <p:spPr/>
        <p:txBody>
          <a:bodyPr/>
          <a:lstStyle/>
          <a:p>
            <a:fld id="{753A840A-1ACB-451F-AB00-4D71E85FF231}" type="datetime1">
              <a:rPr lang="en-US" smtClean="0"/>
              <a:t>9/9/2018</a:t>
            </a:fld>
            <a:endParaRPr lang="en-US"/>
          </a:p>
        </p:txBody>
      </p:sp>
      <p:sp>
        <p:nvSpPr>
          <p:cNvPr id="6" name="Footer Placeholder 5">
            <a:extLst>
              <a:ext uri="{FF2B5EF4-FFF2-40B4-BE49-F238E27FC236}">
                <a16:creationId xmlns:a16="http://schemas.microsoft.com/office/drawing/2014/main" id="{4785374B-6AB5-4579-A319-E0E1AC3A96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2B9614-3AB1-4123-942F-36C27BCFE31A}"/>
              </a:ext>
            </a:extLst>
          </p:cNvPr>
          <p:cNvSpPr>
            <a:spLocks noGrp="1"/>
          </p:cNvSpPr>
          <p:nvPr>
            <p:ph type="sldNum" sz="quarter" idx="12"/>
          </p:nvPr>
        </p:nvSpPr>
        <p:spPr/>
        <p:txBody>
          <a:bodyPr/>
          <a:lstStyle/>
          <a:p>
            <a:fld id="{BF606503-8B3B-44C2-AA5C-EBA343A11892}" type="slidenum">
              <a:rPr lang="en-US" smtClean="0"/>
              <a:t>‹#›</a:t>
            </a:fld>
            <a:endParaRPr lang="en-US"/>
          </a:p>
        </p:txBody>
      </p:sp>
    </p:spTree>
    <p:extLst>
      <p:ext uri="{BB962C8B-B14F-4D97-AF65-F5344CB8AC3E}">
        <p14:creationId xmlns:p14="http://schemas.microsoft.com/office/powerpoint/2010/main" val="50673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0438-40DC-4C4C-8F30-8E374250EA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F52A9C-0F48-4168-9B2A-F7B17DC181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8369C1-F04C-4602-A3BB-061F8CB1F9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348478-CA30-4E27-A9F9-E126FA9924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9D61750-203E-4E28-909C-23F708F651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0A3277-607E-4AC1-9C76-42843012C6DB}"/>
              </a:ext>
            </a:extLst>
          </p:cNvPr>
          <p:cNvSpPr>
            <a:spLocks noGrp="1"/>
          </p:cNvSpPr>
          <p:nvPr>
            <p:ph type="dt" sz="half" idx="10"/>
          </p:nvPr>
        </p:nvSpPr>
        <p:spPr/>
        <p:txBody>
          <a:bodyPr/>
          <a:lstStyle/>
          <a:p>
            <a:fld id="{319BA61F-4348-4A9E-B827-321A8ACF704D}" type="datetime1">
              <a:rPr lang="en-US" smtClean="0"/>
              <a:t>9/9/2018</a:t>
            </a:fld>
            <a:endParaRPr lang="en-US"/>
          </a:p>
        </p:txBody>
      </p:sp>
      <p:sp>
        <p:nvSpPr>
          <p:cNvPr id="8" name="Footer Placeholder 7">
            <a:extLst>
              <a:ext uri="{FF2B5EF4-FFF2-40B4-BE49-F238E27FC236}">
                <a16:creationId xmlns:a16="http://schemas.microsoft.com/office/drawing/2014/main" id="{8BB79AD3-D812-47C2-AF8A-39F850D502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4285D9-1D69-4576-A115-D5CAD0C5456C}"/>
              </a:ext>
            </a:extLst>
          </p:cNvPr>
          <p:cNvSpPr>
            <a:spLocks noGrp="1"/>
          </p:cNvSpPr>
          <p:nvPr>
            <p:ph type="sldNum" sz="quarter" idx="12"/>
          </p:nvPr>
        </p:nvSpPr>
        <p:spPr/>
        <p:txBody>
          <a:bodyPr/>
          <a:lstStyle/>
          <a:p>
            <a:fld id="{BF606503-8B3B-44C2-AA5C-EBA343A11892}" type="slidenum">
              <a:rPr lang="en-US" smtClean="0"/>
              <a:t>‹#›</a:t>
            </a:fld>
            <a:endParaRPr lang="en-US"/>
          </a:p>
        </p:txBody>
      </p:sp>
    </p:spTree>
    <p:extLst>
      <p:ext uri="{BB962C8B-B14F-4D97-AF65-F5344CB8AC3E}">
        <p14:creationId xmlns:p14="http://schemas.microsoft.com/office/powerpoint/2010/main" val="247947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C7035-C57D-4C54-A5AD-A07FFF1E06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CB175A-CD25-4011-8B77-0EB9C1799D68}"/>
              </a:ext>
            </a:extLst>
          </p:cNvPr>
          <p:cNvSpPr>
            <a:spLocks noGrp="1"/>
          </p:cNvSpPr>
          <p:nvPr>
            <p:ph type="dt" sz="half" idx="10"/>
          </p:nvPr>
        </p:nvSpPr>
        <p:spPr/>
        <p:txBody>
          <a:bodyPr/>
          <a:lstStyle/>
          <a:p>
            <a:fld id="{357FA621-32A3-4E6B-B5FB-2B1BB21C8DDE}" type="datetime1">
              <a:rPr lang="en-US" smtClean="0"/>
              <a:t>9/9/2018</a:t>
            </a:fld>
            <a:endParaRPr lang="en-US"/>
          </a:p>
        </p:txBody>
      </p:sp>
      <p:sp>
        <p:nvSpPr>
          <p:cNvPr id="4" name="Footer Placeholder 3">
            <a:extLst>
              <a:ext uri="{FF2B5EF4-FFF2-40B4-BE49-F238E27FC236}">
                <a16:creationId xmlns:a16="http://schemas.microsoft.com/office/drawing/2014/main" id="{743D5BFB-8F35-4249-A5C4-AED21B2C4E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BF3898-D3C2-4434-98BD-828039DB79F6}"/>
              </a:ext>
            </a:extLst>
          </p:cNvPr>
          <p:cNvSpPr>
            <a:spLocks noGrp="1"/>
          </p:cNvSpPr>
          <p:nvPr>
            <p:ph type="sldNum" sz="quarter" idx="12"/>
          </p:nvPr>
        </p:nvSpPr>
        <p:spPr/>
        <p:txBody>
          <a:bodyPr/>
          <a:lstStyle/>
          <a:p>
            <a:fld id="{BF606503-8B3B-44C2-AA5C-EBA343A11892}" type="slidenum">
              <a:rPr lang="en-US" smtClean="0"/>
              <a:t>‹#›</a:t>
            </a:fld>
            <a:endParaRPr lang="en-US"/>
          </a:p>
        </p:txBody>
      </p:sp>
    </p:spTree>
    <p:extLst>
      <p:ext uri="{BB962C8B-B14F-4D97-AF65-F5344CB8AC3E}">
        <p14:creationId xmlns:p14="http://schemas.microsoft.com/office/powerpoint/2010/main" val="270711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D8F26A-5D2D-4923-814A-7772A819C5EA}"/>
              </a:ext>
            </a:extLst>
          </p:cNvPr>
          <p:cNvSpPr>
            <a:spLocks noGrp="1"/>
          </p:cNvSpPr>
          <p:nvPr>
            <p:ph type="dt" sz="half" idx="10"/>
          </p:nvPr>
        </p:nvSpPr>
        <p:spPr/>
        <p:txBody>
          <a:bodyPr/>
          <a:lstStyle/>
          <a:p>
            <a:fld id="{61D3FBD1-26B5-4A99-AA84-D79B169866D8}" type="datetime1">
              <a:rPr lang="en-US" smtClean="0"/>
              <a:t>9/9/2018</a:t>
            </a:fld>
            <a:endParaRPr lang="en-US"/>
          </a:p>
        </p:txBody>
      </p:sp>
      <p:sp>
        <p:nvSpPr>
          <p:cNvPr id="3" name="Footer Placeholder 2">
            <a:extLst>
              <a:ext uri="{FF2B5EF4-FFF2-40B4-BE49-F238E27FC236}">
                <a16:creationId xmlns:a16="http://schemas.microsoft.com/office/drawing/2014/main" id="{9EE6E00E-769C-4FDB-9611-8156386BB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FEB26C-46F6-4E98-8C84-8BF918289C08}"/>
              </a:ext>
            </a:extLst>
          </p:cNvPr>
          <p:cNvSpPr>
            <a:spLocks noGrp="1"/>
          </p:cNvSpPr>
          <p:nvPr>
            <p:ph type="sldNum" sz="quarter" idx="12"/>
          </p:nvPr>
        </p:nvSpPr>
        <p:spPr/>
        <p:txBody>
          <a:bodyPr/>
          <a:lstStyle/>
          <a:p>
            <a:fld id="{BF606503-8B3B-44C2-AA5C-EBA343A11892}" type="slidenum">
              <a:rPr lang="en-US" smtClean="0"/>
              <a:t>‹#›</a:t>
            </a:fld>
            <a:endParaRPr lang="en-US"/>
          </a:p>
        </p:txBody>
      </p:sp>
    </p:spTree>
    <p:extLst>
      <p:ext uri="{BB962C8B-B14F-4D97-AF65-F5344CB8AC3E}">
        <p14:creationId xmlns:p14="http://schemas.microsoft.com/office/powerpoint/2010/main" val="39570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ACAC-5930-4C85-B3AF-90F66ED85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9FC2DD-4DA8-43BC-98F8-6E2C1E830F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BDC767-EFB8-41EA-BE30-885305619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0A0D3B-35B6-4AA0-A83C-3584C809EDF6}"/>
              </a:ext>
            </a:extLst>
          </p:cNvPr>
          <p:cNvSpPr>
            <a:spLocks noGrp="1"/>
          </p:cNvSpPr>
          <p:nvPr>
            <p:ph type="dt" sz="half" idx="10"/>
          </p:nvPr>
        </p:nvSpPr>
        <p:spPr/>
        <p:txBody>
          <a:bodyPr/>
          <a:lstStyle/>
          <a:p>
            <a:fld id="{048DD1D9-1FAB-401F-A6B7-1B8C406385C2}" type="datetime1">
              <a:rPr lang="en-US" smtClean="0"/>
              <a:t>9/9/2018</a:t>
            </a:fld>
            <a:endParaRPr lang="en-US"/>
          </a:p>
        </p:txBody>
      </p:sp>
      <p:sp>
        <p:nvSpPr>
          <p:cNvPr id="6" name="Footer Placeholder 5">
            <a:extLst>
              <a:ext uri="{FF2B5EF4-FFF2-40B4-BE49-F238E27FC236}">
                <a16:creationId xmlns:a16="http://schemas.microsoft.com/office/drawing/2014/main" id="{566CF280-F292-4700-991D-02CBB218B7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B916AE-40E7-428D-AAD9-CDEAD2129937}"/>
              </a:ext>
            </a:extLst>
          </p:cNvPr>
          <p:cNvSpPr>
            <a:spLocks noGrp="1"/>
          </p:cNvSpPr>
          <p:nvPr>
            <p:ph type="sldNum" sz="quarter" idx="12"/>
          </p:nvPr>
        </p:nvSpPr>
        <p:spPr/>
        <p:txBody>
          <a:bodyPr/>
          <a:lstStyle/>
          <a:p>
            <a:fld id="{BF606503-8B3B-44C2-AA5C-EBA343A11892}" type="slidenum">
              <a:rPr lang="en-US" smtClean="0"/>
              <a:t>‹#›</a:t>
            </a:fld>
            <a:endParaRPr lang="en-US"/>
          </a:p>
        </p:txBody>
      </p:sp>
    </p:spTree>
    <p:extLst>
      <p:ext uri="{BB962C8B-B14F-4D97-AF65-F5344CB8AC3E}">
        <p14:creationId xmlns:p14="http://schemas.microsoft.com/office/powerpoint/2010/main" val="131457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8E2B7-8145-49B2-BEDB-1C74FDEDEF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E205EC-9962-44FF-BED3-71C1D139AE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6B40A4-0F93-4BA5-9E80-28E04E16CB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B5EE66-087E-4994-8962-3B0F7D5A8345}"/>
              </a:ext>
            </a:extLst>
          </p:cNvPr>
          <p:cNvSpPr>
            <a:spLocks noGrp="1"/>
          </p:cNvSpPr>
          <p:nvPr>
            <p:ph type="dt" sz="half" idx="10"/>
          </p:nvPr>
        </p:nvSpPr>
        <p:spPr/>
        <p:txBody>
          <a:bodyPr/>
          <a:lstStyle/>
          <a:p>
            <a:fld id="{42905F25-A917-4E7E-A24A-432EB0742416}" type="datetime1">
              <a:rPr lang="en-US" smtClean="0"/>
              <a:t>9/9/2018</a:t>
            </a:fld>
            <a:endParaRPr lang="en-US"/>
          </a:p>
        </p:txBody>
      </p:sp>
      <p:sp>
        <p:nvSpPr>
          <p:cNvPr id="6" name="Footer Placeholder 5">
            <a:extLst>
              <a:ext uri="{FF2B5EF4-FFF2-40B4-BE49-F238E27FC236}">
                <a16:creationId xmlns:a16="http://schemas.microsoft.com/office/drawing/2014/main" id="{30E6364C-254C-4162-8F1E-F3B37BAAA5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E6095-7FC2-4B88-AF43-09F32323FEB0}"/>
              </a:ext>
            </a:extLst>
          </p:cNvPr>
          <p:cNvSpPr>
            <a:spLocks noGrp="1"/>
          </p:cNvSpPr>
          <p:nvPr>
            <p:ph type="sldNum" sz="quarter" idx="12"/>
          </p:nvPr>
        </p:nvSpPr>
        <p:spPr/>
        <p:txBody>
          <a:bodyPr/>
          <a:lstStyle/>
          <a:p>
            <a:fld id="{BF606503-8B3B-44C2-AA5C-EBA343A11892}" type="slidenum">
              <a:rPr lang="en-US" smtClean="0"/>
              <a:t>‹#›</a:t>
            </a:fld>
            <a:endParaRPr lang="en-US"/>
          </a:p>
        </p:txBody>
      </p:sp>
    </p:spTree>
    <p:extLst>
      <p:ext uri="{BB962C8B-B14F-4D97-AF65-F5344CB8AC3E}">
        <p14:creationId xmlns:p14="http://schemas.microsoft.com/office/powerpoint/2010/main" val="183622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ED0E45-8990-4BDA-A0DA-93422A381F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59E56B-7E12-43E9-9C4C-76AE33E259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C832C-7D8E-4ADE-8760-94220FA0DA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602A2-62E8-4309-BEE9-656286E804C5}" type="datetime1">
              <a:rPr lang="en-US" smtClean="0"/>
              <a:t>9/9/2018</a:t>
            </a:fld>
            <a:endParaRPr lang="en-US"/>
          </a:p>
        </p:txBody>
      </p:sp>
      <p:sp>
        <p:nvSpPr>
          <p:cNvPr id="5" name="Footer Placeholder 4">
            <a:extLst>
              <a:ext uri="{FF2B5EF4-FFF2-40B4-BE49-F238E27FC236}">
                <a16:creationId xmlns:a16="http://schemas.microsoft.com/office/drawing/2014/main" id="{7712DDAB-3809-4273-A5DD-B9108FB9AA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6375C0-4289-4F9C-8718-607B0C19BD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06503-8B3B-44C2-AA5C-EBA343A11892}" type="slidenum">
              <a:rPr lang="en-US" smtClean="0"/>
              <a:t>‹#›</a:t>
            </a:fld>
            <a:endParaRPr lang="en-US"/>
          </a:p>
        </p:txBody>
      </p:sp>
    </p:spTree>
    <p:extLst>
      <p:ext uri="{BB962C8B-B14F-4D97-AF65-F5344CB8AC3E}">
        <p14:creationId xmlns:p14="http://schemas.microsoft.com/office/powerpoint/2010/main" val="363236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0E1DB3-0B48-4064-BDEE-D53BF4AF9A9D}" type="slidenum">
              <a:rPr lang="en-US" smtClean="0"/>
              <a:t>1</a:t>
            </a:fld>
            <a:endParaRPr lang="en-US" dirty="0"/>
          </a:p>
        </p:txBody>
      </p:sp>
      <p:sp>
        <p:nvSpPr>
          <p:cNvPr id="2" name="Title 1"/>
          <p:cNvSpPr>
            <a:spLocks noGrp="1"/>
          </p:cNvSpPr>
          <p:nvPr>
            <p:ph type="ctrTitle" idx="4294967295"/>
          </p:nvPr>
        </p:nvSpPr>
        <p:spPr>
          <a:xfrm>
            <a:off x="699200" y="1705368"/>
            <a:ext cx="5216781" cy="1765369"/>
          </a:xfrm>
        </p:spPr>
        <p:txBody>
          <a:bodyPr>
            <a:normAutofit/>
          </a:bodyPr>
          <a:lstStyle/>
          <a:p>
            <a:pPr algn="ctr"/>
            <a:r>
              <a:rPr lang="en-US" sz="5300" b="1" dirty="0"/>
              <a:t>Robotics</a:t>
            </a:r>
            <a:br>
              <a:rPr lang="en-US" sz="4800" b="1" dirty="0"/>
            </a:br>
            <a:r>
              <a:rPr lang="en-US" sz="3600" dirty="0">
                <a:solidFill>
                  <a:srgbClr val="002060"/>
                </a:solidFill>
              </a:rPr>
              <a:t>Drive Mechanism Basics</a:t>
            </a:r>
          </a:p>
        </p:txBody>
      </p:sp>
      <p:sp>
        <p:nvSpPr>
          <p:cNvPr id="11" name="TextBox 10">
            <a:extLst>
              <a:ext uri="{FF2B5EF4-FFF2-40B4-BE49-F238E27FC236}">
                <a16:creationId xmlns:a16="http://schemas.microsoft.com/office/drawing/2014/main" id="{B1B49FAF-E55A-456F-B583-02F0C8843ECE}"/>
              </a:ext>
            </a:extLst>
          </p:cNvPr>
          <p:cNvSpPr txBox="1"/>
          <p:nvPr/>
        </p:nvSpPr>
        <p:spPr>
          <a:xfrm>
            <a:off x="1559496" y="4221088"/>
            <a:ext cx="3311237" cy="954107"/>
          </a:xfrm>
          <a:prstGeom prst="rect">
            <a:avLst/>
          </a:prstGeom>
          <a:noFill/>
        </p:spPr>
        <p:txBody>
          <a:bodyPr wrap="square" rtlCol="0">
            <a:spAutoFit/>
          </a:bodyPr>
          <a:lstStyle/>
          <a:p>
            <a:pPr algn="ctr"/>
            <a:r>
              <a:rPr lang="en-US" sz="2800" b="1" dirty="0" err="1"/>
              <a:t>LabRat</a:t>
            </a:r>
            <a:r>
              <a:rPr lang="en-US" sz="2800" b="1" dirty="0"/>
              <a:t> Scientific</a:t>
            </a:r>
          </a:p>
          <a:p>
            <a:pPr algn="ctr"/>
            <a:r>
              <a:rPr lang="en-US" sz="2800" b="1" dirty="0"/>
              <a:t>© 2018</a:t>
            </a:r>
          </a:p>
        </p:txBody>
      </p:sp>
      <p:pic>
        <p:nvPicPr>
          <p:cNvPr id="8" name="Picture 7">
            <a:extLst>
              <a:ext uri="{FF2B5EF4-FFF2-40B4-BE49-F238E27FC236}">
                <a16:creationId xmlns:a16="http://schemas.microsoft.com/office/drawing/2014/main" id="{DA0045FC-60CE-4FAF-B1D4-D4E9C7F6E8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63114" y="1282180"/>
            <a:ext cx="5190686" cy="38930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153896-12DC-4308-AFD7-BE1C43E3D571}"/>
              </a:ext>
            </a:extLst>
          </p:cNvPr>
          <p:cNvSpPr>
            <a:spLocks noGrp="1"/>
          </p:cNvSpPr>
          <p:nvPr>
            <p:ph type="sldNum" sz="quarter" idx="12"/>
          </p:nvPr>
        </p:nvSpPr>
        <p:spPr/>
        <p:txBody>
          <a:bodyPr/>
          <a:lstStyle/>
          <a:p>
            <a:fld id="{BF606503-8B3B-44C2-AA5C-EBA343A11892}" type="slidenum">
              <a:rPr lang="en-US" smtClean="0"/>
              <a:t>10</a:t>
            </a:fld>
            <a:endParaRPr lang="en-US"/>
          </a:p>
        </p:txBody>
      </p:sp>
      <p:pic>
        <p:nvPicPr>
          <p:cNvPr id="4" name="Picture 3">
            <a:extLst>
              <a:ext uri="{FF2B5EF4-FFF2-40B4-BE49-F238E27FC236}">
                <a16:creationId xmlns:a16="http://schemas.microsoft.com/office/drawing/2014/main" id="{D7788466-A162-4839-8353-1A350BC8CD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1867" y="1189291"/>
            <a:ext cx="4193310" cy="3144982"/>
          </a:xfrm>
          <a:prstGeom prst="rect">
            <a:avLst/>
          </a:prstGeom>
        </p:spPr>
      </p:pic>
      <p:sp>
        <p:nvSpPr>
          <p:cNvPr id="5" name="TextBox 4">
            <a:extLst>
              <a:ext uri="{FF2B5EF4-FFF2-40B4-BE49-F238E27FC236}">
                <a16:creationId xmlns:a16="http://schemas.microsoft.com/office/drawing/2014/main" id="{B0D410BF-0EA0-4977-8536-36FC5E217689}"/>
              </a:ext>
            </a:extLst>
          </p:cNvPr>
          <p:cNvSpPr txBox="1"/>
          <p:nvPr/>
        </p:nvSpPr>
        <p:spPr>
          <a:xfrm>
            <a:off x="2050473" y="180106"/>
            <a:ext cx="8091054" cy="584775"/>
          </a:xfrm>
          <a:prstGeom prst="rect">
            <a:avLst/>
          </a:prstGeom>
          <a:noFill/>
        </p:spPr>
        <p:txBody>
          <a:bodyPr wrap="square" rtlCol="0">
            <a:spAutoFit/>
          </a:bodyPr>
          <a:lstStyle/>
          <a:p>
            <a:pPr algn="ctr"/>
            <a:r>
              <a:rPr lang="en-US" sz="3200" dirty="0"/>
              <a:t>Chain Drive</a:t>
            </a:r>
          </a:p>
        </p:txBody>
      </p:sp>
      <p:sp>
        <p:nvSpPr>
          <p:cNvPr id="6" name="TextBox 5">
            <a:extLst>
              <a:ext uri="{FF2B5EF4-FFF2-40B4-BE49-F238E27FC236}">
                <a16:creationId xmlns:a16="http://schemas.microsoft.com/office/drawing/2014/main" id="{722616D1-E10D-42E2-88AE-1BDADFE812AD}"/>
              </a:ext>
            </a:extLst>
          </p:cNvPr>
          <p:cNvSpPr txBox="1"/>
          <p:nvPr/>
        </p:nvSpPr>
        <p:spPr>
          <a:xfrm>
            <a:off x="7245938" y="4630893"/>
            <a:ext cx="3352801" cy="369332"/>
          </a:xfrm>
          <a:prstGeom prst="rect">
            <a:avLst/>
          </a:prstGeom>
          <a:noFill/>
        </p:spPr>
        <p:txBody>
          <a:bodyPr wrap="square" rtlCol="0">
            <a:spAutoFit/>
          </a:bodyPr>
          <a:lstStyle/>
          <a:p>
            <a:r>
              <a:rPr lang="en-US" dirty="0"/>
              <a:t>Chain drive on old grain thrasher</a:t>
            </a:r>
          </a:p>
        </p:txBody>
      </p:sp>
      <p:pic>
        <p:nvPicPr>
          <p:cNvPr id="7" name="Picture 6">
            <a:extLst>
              <a:ext uri="{FF2B5EF4-FFF2-40B4-BE49-F238E27FC236}">
                <a16:creationId xmlns:a16="http://schemas.microsoft.com/office/drawing/2014/main" id="{E2C93F83-71CA-438B-B7E2-DFA3713C95B6}"/>
              </a:ext>
            </a:extLst>
          </p:cNvPr>
          <p:cNvPicPr/>
          <p:nvPr/>
        </p:nvPicPr>
        <p:blipFill rotWithShape="1">
          <a:blip r:embed="rId3" cstate="screen">
            <a:extLst>
              <a:ext uri="{28A0092B-C50C-407E-A947-70E740481C1C}">
                <a14:useLocalDpi xmlns:a14="http://schemas.microsoft.com/office/drawing/2010/main"/>
              </a:ext>
            </a:extLst>
          </a:blip>
          <a:srcRect l="4984" t="11561" r="15306" b="10137"/>
          <a:stretch/>
        </p:blipFill>
        <p:spPr bwMode="auto">
          <a:xfrm>
            <a:off x="967575" y="1189291"/>
            <a:ext cx="5266984" cy="3112707"/>
          </a:xfrm>
          <a:prstGeom prst="rect">
            <a:avLst/>
          </a:prstGeom>
          <a:noFill/>
          <a:ln>
            <a:noFill/>
          </a:ln>
        </p:spPr>
      </p:pic>
      <p:sp>
        <p:nvSpPr>
          <p:cNvPr id="9" name="TextBox 8">
            <a:extLst>
              <a:ext uri="{FF2B5EF4-FFF2-40B4-BE49-F238E27FC236}">
                <a16:creationId xmlns:a16="http://schemas.microsoft.com/office/drawing/2014/main" id="{57E49868-3341-419B-BDD3-81B8B12DEBA0}"/>
              </a:ext>
            </a:extLst>
          </p:cNvPr>
          <p:cNvSpPr txBox="1"/>
          <p:nvPr/>
        </p:nvSpPr>
        <p:spPr>
          <a:xfrm>
            <a:off x="1158324" y="4533715"/>
            <a:ext cx="4814457" cy="646331"/>
          </a:xfrm>
          <a:prstGeom prst="rect">
            <a:avLst/>
          </a:prstGeom>
          <a:noFill/>
        </p:spPr>
        <p:txBody>
          <a:bodyPr wrap="square" rtlCol="0">
            <a:spAutoFit/>
          </a:bodyPr>
          <a:lstStyle/>
          <a:p>
            <a:pPr algn="ctr"/>
            <a:r>
              <a:rPr lang="en-US" dirty="0"/>
              <a:t>Simple chain drive on FRC Robot.  Notice the different size sprockets on the motor and wheel.</a:t>
            </a:r>
          </a:p>
        </p:txBody>
      </p:sp>
    </p:spTree>
    <p:extLst>
      <p:ext uri="{BB962C8B-B14F-4D97-AF65-F5344CB8AC3E}">
        <p14:creationId xmlns:p14="http://schemas.microsoft.com/office/powerpoint/2010/main" val="196373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CC1126-FBB1-4BE2-A473-351D68DB9C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68876" y="875721"/>
            <a:ext cx="8327774" cy="2355273"/>
          </a:xfrm>
          <a:prstGeom prst="rect">
            <a:avLst/>
          </a:prstGeom>
        </p:spPr>
      </p:pic>
      <p:sp>
        <p:nvSpPr>
          <p:cNvPr id="3" name="TextBox 2">
            <a:extLst>
              <a:ext uri="{FF2B5EF4-FFF2-40B4-BE49-F238E27FC236}">
                <a16:creationId xmlns:a16="http://schemas.microsoft.com/office/drawing/2014/main" id="{375ECF14-E737-4455-9B11-AC21A8E773FA}"/>
              </a:ext>
            </a:extLst>
          </p:cNvPr>
          <p:cNvSpPr txBox="1"/>
          <p:nvPr/>
        </p:nvSpPr>
        <p:spPr>
          <a:xfrm>
            <a:off x="2050473" y="166251"/>
            <a:ext cx="8091054" cy="584775"/>
          </a:xfrm>
          <a:prstGeom prst="rect">
            <a:avLst/>
          </a:prstGeom>
          <a:noFill/>
        </p:spPr>
        <p:txBody>
          <a:bodyPr wrap="square" rtlCol="0">
            <a:spAutoFit/>
          </a:bodyPr>
          <a:lstStyle/>
          <a:p>
            <a:pPr algn="ctr"/>
            <a:r>
              <a:rPr lang="en-US" sz="3200" dirty="0"/>
              <a:t>Chain and Sprockets</a:t>
            </a:r>
          </a:p>
        </p:txBody>
      </p:sp>
      <p:sp>
        <p:nvSpPr>
          <p:cNvPr id="4" name="TextBox 3">
            <a:extLst>
              <a:ext uri="{FF2B5EF4-FFF2-40B4-BE49-F238E27FC236}">
                <a16:creationId xmlns:a16="http://schemas.microsoft.com/office/drawing/2014/main" id="{03784940-9877-4B11-9F33-521111AFE240}"/>
              </a:ext>
            </a:extLst>
          </p:cNvPr>
          <p:cNvSpPr txBox="1"/>
          <p:nvPr/>
        </p:nvSpPr>
        <p:spPr>
          <a:xfrm>
            <a:off x="1551709" y="3320742"/>
            <a:ext cx="9088582" cy="3293209"/>
          </a:xfrm>
          <a:prstGeom prst="rect">
            <a:avLst/>
          </a:prstGeom>
          <a:noFill/>
        </p:spPr>
        <p:txBody>
          <a:bodyPr wrap="square" rtlCol="0">
            <a:spAutoFit/>
          </a:bodyPr>
          <a:lstStyle/>
          <a:p>
            <a:pPr marL="285750" indent="-285750">
              <a:buFont typeface="Arial" panose="020B0604020202020204" pitchFamily="34" charset="0"/>
              <a:buChar char="•"/>
            </a:pPr>
            <a:r>
              <a:rPr lang="en-US" sz="2400" b="1" dirty="0"/>
              <a:t>Types</a:t>
            </a:r>
          </a:p>
          <a:p>
            <a:pPr marL="800100" lvl="1" indent="-342900">
              <a:buFont typeface="Calibri" panose="020F0502020204030204" pitchFamily="34" charset="0"/>
              <a:buChar char="‒"/>
            </a:pPr>
            <a:r>
              <a:rPr lang="en-US" sz="2000" dirty="0"/>
              <a:t>Heavy metallic chains are generally used for heavy load applications</a:t>
            </a:r>
          </a:p>
          <a:p>
            <a:pPr marL="800100" lvl="1" indent="-342900">
              <a:buFont typeface="Calibri" panose="020F0502020204030204" pitchFamily="34" charset="0"/>
              <a:buChar char="‒"/>
            </a:pPr>
            <a:r>
              <a:rPr lang="en-US" sz="2000" dirty="0"/>
              <a:t>Plastic chains can be used if torques and loads are lower</a:t>
            </a:r>
          </a:p>
          <a:p>
            <a:pPr marL="342900" indent="-342900">
              <a:buFont typeface="Arial" panose="020B0604020202020204" pitchFamily="34" charset="0"/>
              <a:buChar char="•"/>
            </a:pPr>
            <a:r>
              <a:rPr lang="en-US" sz="2400" b="1" dirty="0"/>
              <a:t>Considerations</a:t>
            </a:r>
          </a:p>
          <a:p>
            <a:pPr marL="800100" lvl="1" indent="-342900">
              <a:buFont typeface="Calibri" panose="020F0502020204030204" pitchFamily="34" charset="0"/>
              <a:buChar char="‒"/>
            </a:pPr>
            <a:r>
              <a:rPr lang="en-US" sz="2000" dirty="0"/>
              <a:t>Strong</a:t>
            </a:r>
          </a:p>
          <a:p>
            <a:pPr marL="800100" lvl="1" indent="-342900">
              <a:buFont typeface="Calibri" panose="020F0502020204030204" pitchFamily="34" charset="0"/>
              <a:buChar char="‒"/>
            </a:pPr>
            <a:r>
              <a:rPr lang="en-US" sz="2000" dirty="0"/>
              <a:t>Don’t slip</a:t>
            </a:r>
          </a:p>
          <a:p>
            <a:pPr marL="800100" lvl="1" indent="-342900">
              <a:buFont typeface="Calibri" panose="020F0502020204030204" pitchFamily="34" charset="0"/>
              <a:buChar char="‒"/>
            </a:pPr>
            <a:r>
              <a:rPr lang="en-US" sz="2000" dirty="0"/>
              <a:t>Allows motors to be placed farther away from wheels is necessary</a:t>
            </a:r>
          </a:p>
          <a:p>
            <a:pPr marL="800100" lvl="1" indent="-342900">
              <a:buFont typeface="Calibri" panose="020F0502020204030204" pitchFamily="34" charset="0"/>
              <a:buChar char="‒"/>
            </a:pPr>
            <a:r>
              <a:rPr lang="en-US" sz="2000" dirty="0"/>
              <a:t>Different sized sprockets can be used to alter torque and speed</a:t>
            </a:r>
          </a:p>
          <a:p>
            <a:pPr marL="800100" lvl="1" indent="-342900">
              <a:buFont typeface="Calibri" panose="020F0502020204030204" pitchFamily="34" charset="0"/>
              <a:buChar char="‒"/>
            </a:pPr>
            <a:r>
              <a:rPr lang="en-US" sz="2000" dirty="0"/>
              <a:t>Can be adjusted by removing links</a:t>
            </a:r>
          </a:p>
          <a:p>
            <a:pPr marL="800100" lvl="1" indent="-342900">
              <a:buFont typeface="Calibri" panose="020F0502020204030204" pitchFamily="34" charset="0"/>
              <a:buChar char="‒"/>
            </a:pPr>
            <a:r>
              <a:rPr lang="en-US" sz="2000" dirty="0"/>
              <a:t>Generally don’t stretch over time</a:t>
            </a:r>
          </a:p>
        </p:txBody>
      </p:sp>
      <p:sp>
        <p:nvSpPr>
          <p:cNvPr id="5" name="Slide Number Placeholder 4">
            <a:extLst>
              <a:ext uri="{FF2B5EF4-FFF2-40B4-BE49-F238E27FC236}">
                <a16:creationId xmlns:a16="http://schemas.microsoft.com/office/drawing/2014/main" id="{08862FA8-A0AC-4977-997E-C8B625A8300D}"/>
              </a:ext>
            </a:extLst>
          </p:cNvPr>
          <p:cNvSpPr>
            <a:spLocks noGrp="1"/>
          </p:cNvSpPr>
          <p:nvPr>
            <p:ph type="sldNum" sz="quarter" idx="12"/>
          </p:nvPr>
        </p:nvSpPr>
        <p:spPr/>
        <p:txBody>
          <a:bodyPr/>
          <a:lstStyle/>
          <a:p>
            <a:fld id="{BF606503-8B3B-44C2-AA5C-EBA343A11892}" type="slidenum">
              <a:rPr lang="en-US" smtClean="0"/>
              <a:t>11</a:t>
            </a:fld>
            <a:endParaRPr lang="en-US"/>
          </a:p>
        </p:txBody>
      </p:sp>
    </p:spTree>
    <p:extLst>
      <p:ext uri="{BB962C8B-B14F-4D97-AF65-F5344CB8AC3E}">
        <p14:creationId xmlns:p14="http://schemas.microsoft.com/office/powerpoint/2010/main" val="206568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8BF869-94DB-4D4A-95AE-0C7EE18F4E07}"/>
              </a:ext>
            </a:extLst>
          </p:cNvPr>
          <p:cNvSpPr>
            <a:spLocks noGrp="1"/>
          </p:cNvSpPr>
          <p:nvPr>
            <p:ph type="sldNum" sz="quarter" idx="12"/>
          </p:nvPr>
        </p:nvSpPr>
        <p:spPr/>
        <p:txBody>
          <a:bodyPr/>
          <a:lstStyle/>
          <a:p>
            <a:fld id="{BF606503-8B3B-44C2-AA5C-EBA343A11892}" type="slidenum">
              <a:rPr lang="en-US" smtClean="0"/>
              <a:t>12</a:t>
            </a:fld>
            <a:endParaRPr lang="en-US"/>
          </a:p>
        </p:txBody>
      </p:sp>
      <p:sp>
        <p:nvSpPr>
          <p:cNvPr id="39" name="TextBox 38">
            <a:extLst>
              <a:ext uri="{FF2B5EF4-FFF2-40B4-BE49-F238E27FC236}">
                <a16:creationId xmlns:a16="http://schemas.microsoft.com/office/drawing/2014/main" id="{D63FC146-49FB-468D-AADE-BD5B00581917}"/>
              </a:ext>
            </a:extLst>
          </p:cNvPr>
          <p:cNvSpPr txBox="1"/>
          <p:nvPr/>
        </p:nvSpPr>
        <p:spPr>
          <a:xfrm>
            <a:off x="2050473" y="290942"/>
            <a:ext cx="8091054" cy="584775"/>
          </a:xfrm>
          <a:prstGeom prst="rect">
            <a:avLst/>
          </a:prstGeom>
          <a:noFill/>
        </p:spPr>
        <p:txBody>
          <a:bodyPr wrap="square" rtlCol="0">
            <a:spAutoFit/>
          </a:bodyPr>
          <a:lstStyle/>
          <a:p>
            <a:pPr algn="ctr"/>
            <a:r>
              <a:rPr lang="en-US" sz="3200" dirty="0"/>
              <a:t>Torque</a:t>
            </a:r>
          </a:p>
        </p:txBody>
      </p:sp>
      <p:sp>
        <p:nvSpPr>
          <p:cNvPr id="13" name="TextBox 12">
            <a:extLst>
              <a:ext uri="{FF2B5EF4-FFF2-40B4-BE49-F238E27FC236}">
                <a16:creationId xmlns:a16="http://schemas.microsoft.com/office/drawing/2014/main" id="{DC0F2989-E05E-4D2E-B503-F464220BA4EF}"/>
              </a:ext>
            </a:extLst>
          </p:cNvPr>
          <p:cNvSpPr txBox="1"/>
          <p:nvPr/>
        </p:nvSpPr>
        <p:spPr>
          <a:xfrm>
            <a:off x="1743120" y="3008572"/>
            <a:ext cx="8705759" cy="1231106"/>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3200" dirty="0"/>
              <a:t>Needed to be able to push other robots (defense)</a:t>
            </a:r>
          </a:p>
          <a:p>
            <a:pPr marL="285750" indent="-285750">
              <a:spcBef>
                <a:spcPts val="1200"/>
              </a:spcBef>
              <a:buFont typeface="Arial" panose="020B0604020202020204" pitchFamily="34" charset="0"/>
              <a:buChar char="•"/>
            </a:pPr>
            <a:r>
              <a:rPr lang="en-US" sz="3200" dirty="0"/>
              <a:t>Needed to climb inclines or obstacles</a:t>
            </a:r>
          </a:p>
        </p:txBody>
      </p:sp>
      <p:sp>
        <p:nvSpPr>
          <p:cNvPr id="15" name="TextBox 14">
            <a:extLst>
              <a:ext uri="{FF2B5EF4-FFF2-40B4-BE49-F238E27FC236}">
                <a16:creationId xmlns:a16="http://schemas.microsoft.com/office/drawing/2014/main" id="{72F18831-CF62-4A82-8957-9441F49DBB0A}"/>
              </a:ext>
            </a:extLst>
          </p:cNvPr>
          <p:cNvSpPr txBox="1"/>
          <p:nvPr/>
        </p:nvSpPr>
        <p:spPr>
          <a:xfrm>
            <a:off x="1273843" y="4996531"/>
            <a:ext cx="9458325" cy="1077218"/>
          </a:xfrm>
          <a:prstGeom prst="rect">
            <a:avLst/>
          </a:prstGeom>
          <a:noFill/>
        </p:spPr>
        <p:txBody>
          <a:bodyPr wrap="square" rtlCol="0">
            <a:spAutoFit/>
          </a:bodyPr>
          <a:lstStyle/>
          <a:p>
            <a:pPr algn="ctr"/>
            <a:r>
              <a:rPr lang="en-US" sz="3200" dirty="0"/>
              <a:t>Let’s look and the climbing problem to see how to determine the required torque…</a:t>
            </a:r>
          </a:p>
        </p:txBody>
      </p:sp>
      <p:sp>
        <p:nvSpPr>
          <p:cNvPr id="31" name="TextBox 30">
            <a:extLst>
              <a:ext uri="{FF2B5EF4-FFF2-40B4-BE49-F238E27FC236}">
                <a16:creationId xmlns:a16="http://schemas.microsoft.com/office/drawing/2014/main" id="{5569AE5A-3318-4553-B65A-92784138A812}"/>
              </a:ext>
            </a:extLst>
          </p:cNvPr>
          <p:cNvSpPr txBox="1"/>
          <p:nvPr/>
        </p:nvSpPr>
        <p:spPr>
          <a:xfrm>
            <a:off x="652212" y="1069957"/>
            <a:ext cx="10701588" cy="1569660"/>
          </a:xfrm>
          <a:prstGeom prst="rect">
            <a:avLst/>
          </a:prstGeom>
          <a:noFill/>
        </p:spPr>
        <p:txBody>
          <a:bodyPr wrap="square" rtlCol="0">
            <a:spAutoFit/>
          </a:bodyPr>
          <a:lstStyle/>
          <a:p>
            <a:pPr algn="ctr"/>
            <a:r>
              <a:rPr lang="en-US" sz="3200" dirty="0"/>
              <a:t>“Torque” has been referenced in previous slides.  Torque is the amount of “twisting” force being supplied by some type of rotating device.  Why is torque important ?</a:t>
            </a:r>
          </a:p>
        </p:txBody>
      </p:sp>
    </p:spTree>
    <p:extLst>
      <p:ext uri="{BB962C8B-B14F-4D97-AF65-F5344CB8AC3E}">
        <p14:creationId xmlns:p14="http://schemas.microsoft.com/office/powerpoint/2010/main" val="340853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8BF869-94DB-4D4A-95AE-0C7EE18F4E07}"/>
              </a:ext>
            </a:extLst>
          </p:cNvPr>
          <p:cNvSpPr>
            <a:spLocks noGrp="1"/>
          </p:cNvSpPr>
          <p:nvPr>
            <p:ph type="sldNum" sz="quarter" idx="12"/>
          </p:nvPr>
        </p:nvSpPr>
        <p:spPr/>
        <p:txBody>
          <a:bodyPr/>
          <a:lstStyle/>
          <a:p>
            <a:fld id="{BF606503-8B3B-44C2-AA5C-EBA343A11892}" type="slidenum">
              <a:rPr lang="en-US" smtClean="0"/>
              <a:t>13</a:t>
            </a:fld>
            <a:endParaRPr lang="en-US"/>
          </a:p>
        </p:txBody>
      </p:sp>
      <p:grpSp>
        <p:nvGrpSpPr>
          <p:cNvPr id="12" name="Group 11">
            <a:extLst>
              <a:ext uri="{FF2B5EF4-FFF2-40B4-BE49-F238E27FC236}">
                <a16:creationId xmlns:a16="http://schemas.microsoft.com/office/drawing/2014/main" id="{44CB745B-B607-49F2-AB9C-98CD88B93B2D}"/>
              </a:ext>
            </a:extLst>
          </p:cNvPr>
          <p:cNvGrpSpPr/>
          <p:nvPr/>
        </p:nvGrpSpPr>
        <p:grpSpPr>
          <a:xfrm rot="20022420">
            <a:off x="1760911" y="2299855"/>
            <a:ext cx="5604164" cy="2036620"/>
            <a:chOff x="4080163" y="2590800"/>
            <a:chExt cx="4031673" cy="1510146"/>
          </a:xfrm>
        </p:grpSpPr>
        <p:sp>
          <p:nvSpPr>
            <p:cNvPr id="3" name="Rectangle 2">
              <a:extLst>
                <a:ext uri="{FF2B5EF4-FFF2-40B4-BE49-F238E27FC236}">
                  <a16:creationId xmlns:a16="http://schemas.microsoft.com/office/drawing/2014/main" id="{A018CFF0-8434-475E-8900-68F575C195AD}"/>
                </a:ext>
              </a:extLst>
            </p:cNvPr>
            <p:cNvSpPr/>
            <p:nvPr/>
          </p:nvSpPr>
          <p:spPr>
            <a:xfrm>
              <a:off x="4080163" y="2590800"/>
              <a:ext cx="4031673" cy="955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2261534-F42E-4F41-ADD6-453591535EE6}"/>
                </a:ext>
              </a:extLst>
            </p:cNvPr>
            <p:cNvGrpSpPr/>
            <p:nvPr/>
          </p:nvGrpSpPr>
          <p:grpSpPr>
            <a:xfrm>
              <a:off x="4184073" y="2964874"/>
              <a:ext cx="1149928" cy="1136072"/>
              <a:chOff x="1648691" y="2355273"/>
              <a:chExt cx="1496291" cy="1399309"/>
            </a:xfrm>
          </p:grpSpPr>
          <p:sp>
            <p:nvSpPr>
              <p:cNvPr id="4" name="Oval 3">
                <a:extLst>
                  <a:ext uri="{FF2B5EF4-FFF2-40B4-BE49-F238E27FC236}">
                    <a16:creationId xmlns:a16="http://schemas.microsoft.com/office/drawing/2014/main" id="{5BEC47D9-4A47-4B89-A728-EC739B8E3EA6}"/>
                  </a:ext>
                </a:extLst>
              </p:cNvPr>
              <p:cNvSpPr/>
              <p:nvPr/>
            </p:nvSpPr>
            <p:spPr>
              <a:xfrm>
                <a:off x="1648691" y="2355273"/>
                <a:ext cx="1496291" cy="13993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F7546EA-A27E-43F2-8BEC-213E67578E66}"/>
                  </a:ext>
                </a:extLst>
              </p:cNvPr>
              <p:cNvSpPr/>
              <p:nvPr/>
            </p:nvSpPr>
            <p:spPr>
              <a:xfrm>
                <a:off x="1884218" y="2590800"/>
                <a:ext cx="1039090" cy="9559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5F900BB-4E7E-4119-B522-998469DBE87E}"/>
                  </a:ext>
                </a:extLst>
              </p:cNvPr>
              <p:cNvSpPr/>
              <p:nvPr/>
            </p:nvSpPr>
            <p:spPr>
              <a:xfrm>
                <a:off x="2306781" y="2964873"/>
                <a:ext cx="180109" cy="2078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FFD2B8D0-20D2-4476-8E3A-A3D07ACAE709}"/>
                </a:ext>
              </a:extLst>
            </p:cNvPr>
            <p:cNvGrpSpPr/>
            <p:nvPr/>
          </p:nvGrpSpPr>
          <p:grpSpPr>
            <a:xfrm>
              <a:off x="6858001" y="2964874"/>
              <a:ext cx="1149928" cy="1136072"/>
              <a:chOff x="1648691" y="2355273"/>
              <a:chExt cx="1496291" cy="1399309"/>
            </a:xfrm>
          </p:grpSpPr>
          <p:sp>
            <p:nvSpPr>
              <p:cNvPr id="9" name="Oval 8">
                <a:extLst>
                  <a:ext uri="{FF2B5EF4-FFF2-40B4-BE49-F238E27FC236}">
                    <a16:creationId xmlns:a16="http://schemas.microsoft.com/office/drawing/2014/main" id="{BFC41A46-B59F-41E4-B0AF-ABF05648DA90}"/>
                  </a:ext>
                </a:extLst>
              </p:cNvPr>
              <p:cNvSpPr/>
              <p:nvPr/>
            </p:nvSpPr>
            <p:spPr>
              <a:xfrm>
                <a:off x="1648691" y="2355273"/>
                <a:ext cx="1496291" cy="13993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23B562C-8C76-44C5-9AA6-EB3B62128A77}"/>
                  </a:ext>
                </a:extLst>
              </p:cNvPr>
              <p:cNvSpPr/>
              <p:nvPr/>
            </p:nvSpPr>
            <p:spPr>
              <a:xfrm>
                <a:off x="1884218" y="2590800"/>
                <a:ext cx="1039090" cy="9559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D28557-B0DD-49A7-AE95-228B7C905E1D}"/>
                  </a:ext>
                </a:extLst>
              </p:cNvPr>
              <p:cNvSpPr/>
              <p:nvPr/>
            </p:nvSpPr>
            <p:spPr>
              <a:xfrm>
                <a:off x="2306781" y="2964873"/>
                <a:ext cx="180109" cy="2078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4" name="Straight Connector 13">
            <a:extLst>
              <a:ext uri="{FF2B5EF4-FFF2-40B4-BE49-F238E27FC236}">
                <a16:creationId xmlns:a16="http://schemas.microsoft.com/office/drawing/2014/main" id="{9B43C801-E2B1-450F-8524-F9752CF03C3D}"/>
              </a:ext>
            </a:extLst>
          </p:cNvPr>
          <p:cNvCxnSpPr>
            <a:cxnSpLocks/>
          </p:cNvCxnSpPr>
          <p:nvPr/>
        </p:nvCxnSpPr>
        <p:spPr>
          <a:xfrm flipV="1">
            <a:off x="624840" y="2879316"/>
            <a:ext cx="7125030" cy="350751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12635-BA7A-4C45-9F3C-79D85F1FEC87}"/>
              </a:ext>
            </a:extLst>
          </p:cNvPr>
          <p:cNvCxnSpPr/>
          <p:nvPr/>
        </p:nvCxnSpPr>
        <p:spPr>
          <a:xfrm>
            <a:off x="635736" y="6352315"/>
            <a:ext cx="6761018"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4C3DAA6-502D-43AA-8FA0-B4A10162AA98}"/>
              </a:ext>
            </a:extLst>
          </p:cNvPr>
          <p:cNvSpPr txBox="1"/>
          <p:nvPr/>
        </p:nvSpPr>
        <p:spPr>
          <a:xfrm>
            <a:off x="2292510" y="5873654"/>
            <a:ext cx="2404452" cy="461665"/>
          </a:xfrm>
          <a:prstGeom prst="rect">
            <a:avLst/>
          </a:prstGeom>
          <a:noFill/>
        </p:spPr>
        <p:txBody>
          <a:bodyPr wrap="square" rtlCol="0">
            <a:spAutoFit/>
          </a:bodyPr>
          <a:lstStyle/>
          <a:p>
            <a:r>
              <a:rPr lang="en-US" sz="2400" dirty="0"/>
              <a:t>Incline Angle</a:t>
            </a:r>
          </a:p>
        </p:txBody>
      </p:sp>
      <p:sp>
        <p:nvSpPr>
          <p:cNvPr id="40" name="Freeform: Shape 39">
            <a:extLst>
              <a:ext uri="{FF2B5EF4-FFF2-40B4-BE49-F238E27FC236}">
                <a16:creationId xmlns:a16="http://schemas.microsoft.com/office/drawing/2014/main" id="{5ADE4234-255B-4848-9ACA-1135FE2E86AD}"/>
              </a:ext>
            </a:extLst>
          </p:cNvPr>
          <p:cNvSpPr/>
          <p:nvPr/>
        </p:nvSpPr>
        <p:spPr>
          <a:xfrm>
            <a:off x="1925782" y="5735782"/>
            <a:ext cx="292733" cy="623454"/>
          </a:xfrm>
          <a:custGeom>
            <a:avLst/>
            <a:gdLst>
              <a:gd name="connsiteX0" fmla="*/ 0 w 292733"/>
              <a:gd name="connsiteY0" fmla="*/ 0 h 623454"/>
              <a:gd name="connsiteX1" fmla="*/ 249382 w 292733"/>
              <a:gd name="connsiteY1" fmla="*/ 235527 h 623454"/>
              <a:gd name="connsiteX2" fmla="*/ 290945 w 292733"/>
              <a:gd name="connsiteY2" fmla="*/ 623454 h 623454"/>
            </a:gdLst>
            <a:ahLst/>
            <a:cxnLst>
              <a:cxn ang="0">
                <a:pos x="connsiteX0" y="connsiteY0"/>
              </a:cxn>
              <a:cxn ang="0">
                <a:pos x="connsiteX1" y="connsiteY1"/>
              </a:cxn>
              <a:cxn ang="0">
                <a:pos x="connsiteX2" y="connsiteY2"/>
              </a:cxn>
            </a:cxnLst>
            <a:rect l="l" t="t" r="r" b="b"/>
            <a:pathLst>
              <a:path w="292733" h="623454">
                <a:moveTo>
                  <a:pt x="0" y="0"/>
                </a:moveTo>
                <a:cubicBezTo>
                  <a:pt x="100445" y="65809"/>
                  <a:pt x="200891" y="131618"/>
                  <a:pt x="249382" y="235527"/>
                </a:cubicBezTo>
                <a:cubicBezTo>
                  <a:pt x="297873" y="339436"/>
                  <a:pt x="294409" y="481445"/>
                  <a:pt x="290945" y="623454"/>
                </a:cubicBezTo>
              </a:path>
            </a:pathLst>
          </a:custGeom>
          <a:noFill/>
          <a:ln w="571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1F77CBE-167C-46FB-AD13-E0929AEC3BE3}"/>
              </a:ext>
            </a:extLst>
          </p:cNvPr>
          <p:cNvSpPr txBox="1"/>
          <p:nvPr/>
        </p:nvSpPr>
        <p:spPr>
          <a:xfrm>
            <a:off x="2050473" y="277087"/>
            <a:ext cx="8091054" cy="584775"/>
          </a:xfrm>
          <a:prstGeom prst="rect">
            <a:avLst/>
          </a:prstGeom>
          <a:noFill/>
        </p:spPr>
        <p:txBody>
          <a:bodyPr wrap="square" rtlCol="0">
            <a:spAutoFit/>
          </a:bodyPr>
          <a:lstStyle/>
          <a:p>
            <a:pPr algn="ctr"/>
            <a:r>
              <a:rPr lang="en-US" sz="3200" dirty="0"/>
              <a:t>Why is Torque Important ?</a:t>
            </a:r>
          </a:p>
        </p:txBody>
      </p:sp>
      <p:grpSp>
        <p:nvGrpSpPr>
          <p:cNvPr id="17" name="Group 16">
            <a:extLst>
              <a:ext uri="{FF2B5EF4-FFF2-40B4-BE49-F238E27FC236}">
                <a16:creationId xmlns:a16="http://schemas.microsoft.com/office/drawing/2014/main" id="{269A8D33-6876-4F83-8A09-336919C25799}"/>
              </a:ext>
            </a:extLst>
          </p:cNvPr>
          <p:cNvGrpSpPr/>
          <p:nvPr/>
        </p:nvGrpSpPr>
        <p:grpSpPr>
          <a:xfrm>
            <a:off x="1082186" y="1287719"/>
            <a:ext cx="10679302" cy="3355720"/>
            <a:chOff x="1082186" y="1287719"/>
            <a:chExt cx="10679302" cy="3355720"/>
          </a:xfrm>
        </p:grpSpPr>
        <p:sp>
          <p:nvSpPr>
            <p:cNvPr id="35" name="TextBox 34">
              <a:extLst>
                <a:ext uri="{FF2B5EF4-FFF2-40B4-BE49-F238E27FC236}">
                  <a16:creationId xmlns:a16="http://schemas.microsoft.com/office/drawing/2014/main" id="{922C5D3F-C65D-4134-896D-63FAFCDE7060}"/>
                </a:ext>
              </a:extLst>
            </p:cNvPr>
            <p:cNvSpPr txBox="1"/>
            <p:nvPr/>
          </p:nvSpPr>
          <p:spPr>
            <a:xfrm>
              <a:off x="8034057" y="1287719"/>
              <a:ext cx="3727431" cy="830997"/>
            </a:xfrm>
            <a:prstGeom prst="rect">
              <a:avLst/>
            </a:prstGeom>
            <a:noFill/>
          </p:spPr>
          <p:txBody>
            <a:bodyPr wrap="square" rtlCol="0">
              <a:spAutoFit/>
            </a:bodyPr>
            <a:lstStyle/>
            <a:p>
              <a:r>
                <a:rPr lang="en-US" sz="2400" dirty="0"/>
                <a:t>The torque being applied to the wheel by the motor…</a:t>
              </a:r>
            </a:p>
          </p:txBody>
        </p:sp>
        <p:sp>
          <p:nvSpPr>
            <p:cNvPr id="26" name="TextBox 25">
              <a:extLst>
                <a:ext uri="{FF2B5EF4-FFF2-40B4-BE49-F238E27FC236}">
                  <a16:creationId xmlns:a16="http://schemas.microsoft.com/office/drawing/2014/main" id="{1635FCAE-B575-4A17-ACA9-3D72DAA49093}"/>
                </a:ext>
              </a:extLst>
            </p:cNvPr>
            <p:cNvSpPr txBox="1"/>
            <p:nvPr/>
          </p:nvSpPr>
          <p:spPr>
            <a:xfrm>
              <a:off x="1082186" y="2680554"/>
              <a:ext cx="2900308" cy="830997"/>
            </a:xfrm>
            <a:prstGeom prst="rect">
              <a:avLst/>
            </a:prstGeom>
            <a:noFill/>
          </p:spPr>
          <p:txBody>
            <a:bodyPr wrap="square" rtlCol="0">
              <a:spAutoFit/>
            </a:bodyPr>
            <a:lstStyle/>
            <a:p>
              <a:r>
                <a:rPr lang="en-US" sz="2400" dirty="0">
                  <a:solidFill>
                    <a:srgbClr val="7030A0"/>
                  </a:solidFill>
                </a:rPr>
                <a:t>Torque being applied by the motor</a:t>
              </a:r>
            </a:p>
          </p:txBody>
        </p:sp>
        <p:sp>
          <p:nvSpPr>
            <p:cNvPr id="13" name="Freeform: Shape 12">
              <a:extLst>
                <a:ext uri="{FF2B5EF4-FFF2-40B4-BE49-F238E27FC236}">
                  <a16:creationId xmlns:a16="http://schemas.microsoft.com/office/drawing/2014/main" id="{A5978B5C-BCCE-466E-83DF-CB5EF1EBDA20}"/>
                </a:ext>
              </a:extLst>
            </p:cNvPr>
            <p:cNvSpPr/>
            <p:nvPr/>
          </p:nvSpPr>
          <p:spPr>
            <a:xfrm>
              <a:off x="2871788" y="4027131"/>
              <a:ext cx="484622" cy="616308"/>
            </a:xfrm>
            <a:custGeom>
              <a:avLst/>
              <a:gdLst>
                <a:gd name="connsiteX0" fmla="*/ 0 w 478191"/>
                <a:gd name="connsiteY0" fmla="*/ 5124 h 576624"/>
                <a:gd name="connsiteX1" fmla="*/ 242887 w 478191"/>
                <a:gd name="connsiteY1" fmla="*/ 19411 h 576624"/>
                <a:gd name="connsiteX2" fmla="*/ 428625 w 478191"/>
                <a:gd name="connsiteY2" fmla="*/ 162286 h 576624"/>
                <a:gd name="connsiteX3" fmla="*/ 471487 w 478191"/>
                <a:gd name="connsiteY3" fmla="*/ 376599 h 576624"/>
                <a:gd name="connsiteX4" fmla="*/ 314325 w 478191"/>
                <a:gd name="connsiteY4" fmla="*/ 576624 h 576624"/>
                <a:gd name="connsiteX0" fmla="*/ 0 w 477866"/>
                <a:gd name="connsiteY0" fmla="*/ 38794 h 610294"/>
                <a:gd name="connsiteX1" fmla="*/ 258127 w 477866"/>
                <a:gd name="connsiteY1" fmla="*/ 7361 h 610294"/>
                <a:gd name="connsiteX2" fmla="*/ 428625 w 477866"/>
                <a:gd name="connsiteY2" fmla="*/ 195956 h 610294"/>
                <a:gd name="connsiteX3" fmla="*/ 471487 w 477866"/>
                <a:gd name="connsiteY3" fmla="*/ 410269 h 610294"/>
                <a:gd name="connsiteX4" fmla="*/ 314325 w 477866"/>
                <a:gd name="connsiteY4" fmla="*/ 610294 h 610294"/>
                <a:gd name="connsiteX0" fmla="*/ 0 w 487960"/>
                <a:gd name="connsiteY0" fmla="*/ 35972 h 607472"/>
                <a:gd name="connsiteX1" fmla="*/ 258127 w 487960"/>
                <a:gd name="connsiteY1" fmla="*/ 4539 h 607472"/>
                <a:gd name="connsiteX2" fmla="*/ 459105 w 487960"/>
                <a:gd name="connsiteY2" fmla="*/ 147414 h 607472"/>
                <a:gd name="connsiteX3" fmla="*/ 471487 w 487960"/>
                <a:gd name="connsiteY3" fmla="*/ 407447 h 607472"/>
                <a:gd name="connsiteX4" fmla="*/ 314325 w 487960"/>
                <a:gd name="connsiteY4" fmla="*/ 607472 h 607472"/>
                <a:gd name="connsiteX0" fmla="*/ 0 w 489025"/>
                <a:gd name="connsiteY0" fmla="*/ 35972 h 607472"/>
                <a:gd name="connsiteX1" fmla="*/ 239077 w 489025"/>
                <a:gd name="connsiteY1" fmla="*/ 4539 h 607472"/>
                <a:gd name="connsiteX2" fmla="*/ 459105 w 489025"/>
                <a:gd name="connsiteY2" fmla="*/ 147414 h 607472"/>
                <a:gd name="connsiteX3" fmla="*/ 471487 w 489025"/>
                <a:gd name="connsiteY3" fmla="*/ 407447 h 607472"/>
                <a:gd name="connsiteX4" fmla="*/ 314325 w 489025"/>
                <a:gd name="connsiteY4" fmla="*/ 607472 h 607472"/>
                <a:gd name="connsiteX0" fmla="*/ 0 w 487960"/>
                <a:gd name="connsiteY0" fmla="*/ 27341 h 598841"/>
                <a:gd name="connsiteX1" fmla="*/ 258127 w 487960"/>
                <a:gd name="connsiteY1" fmla="*/ 5433 h 598841"/>
                <a:gd name="connsiteX2" fmla="*/ 459105 w 487960"/>
                <a:gd name="connsiteY2" fmla="*/ 138783 h 598841"/>
                <a:gd name="connsiteX3" fmla="*/ 471487 w 487960"/>
                <a:gd name="connsiteY3" fmla="*/ 398816 h 598841"/>
                <a:gd name="connsiteX4" fmla="*/ 314325 w 487960"/>
                <a:gd name="connsiteY4" fmla="*/ 598841 h 598841"/>
                <a:gd name="connsiteX0" fmla="*/ 0 w 484622"/>
                <a:gd name="connsiteY0" fmla="*/ 27341 h 598841"/>
                <a:gd name="connsiteX1" fmla="*/ 324802 w 484622"/>
                <a:gd name="connsiteY1" fmla="*/ 5433 h 598841"/>
                <a:gd name="connsiteX2" fmla="*/ 459105 w 484622"/>
                <a:gd name="connsiteY2" fmla="*/ 138783 h 598841"/>
                <a:gd name="connsiteX3" fmla="*/ 471487 w 484622"/>
                <a:gd name="connsiteY3" fmla="*/ 398816 h 598841"/>
                <a:gd name="connsiteX4" fmla="*/ 314325 w 484622"/>
                <a:gd name="connsiteY4" fmla="*/ 598841 h 598841"/>
                <a:gd name="connsiteX0" fmla="*/ 0 w 484622"/>
                <a:gd name="connsiteY0" fmla="*/ 81259 h 652759"/>
                <a:gd name="connsiteX1" fmla="*/ 157162 w 484622"/>
                <a:gd name="connsiteY1" fmla="*/ 296 h 652759"/>
                <a:gd name="connsiteX2" fmla="*/ 324802 w 484622"/>
                <a:gd name="connsiteY2" fmla="*/ 59351 h 652759"/>
                <a:gd name="connsiteX3" fmla="*/ 459105 w 484622"/>
                <a:gd name="connsiteY3" fmla="*/ 192701 h 652759"/>
                <a:gd name="connsiteX4" fmla="*/ 471487 w 484622"/>
                <a:gd name="connsiteY4" fmla="*/ 452734 h 652759"/>
                <a:gd name="connsiteX5" fmla="*/ 314325 w 484622"/>
                <a:gd name="connsiteY5" fmla="*/ 652759 h 652759"/>
                <a:gd name="connsiteX0" fmla="*/ 0 w 484622"/>
                <a:gd name="connsiteY0" fmla="*/ 44808 h 616308"/>
                <a:gd name="connsiteX1" fmla="*/ 157162 w 484622"/>
                <a:gd name="connsiteY1" fmla="*/ 1945 h 616308"/>
                <a:gd name="connsiteX2" fmla="*/ 324802 w 484622"/>
                <a:gd name="connsiteY2" fmla="*/ 22900 h 616308"/>
                <a:gd name="connsiteX3" fmla="*/ 459105 w 484622"/>
                <a:gd name="connsiteY3" fmla="*/ 156250 h 616308"/>
                <a:gd name="connsiteX4" fmla="*/ 471487 w 484622"/>
                <a:gd name="connsiteY4" fmla="*/ 416283 h 616308"/>
                <a:gd name="connsiteX5" fmla="*/ 314325 w 484622"/>
                <a:gd name="connsiteY5" fmla="*/ 616308 h 61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622" h="616308">
                  <a:moveTo>
                    <a:pt x="0" y="44808"/>
                  </a:moveTo>
                  <a:cubicBezTo>
                    <a:pt x="26194" y="39252"/>
                    <a:pt x="103028" y="5596"/>
                    <a:pt x="157162" y="1945"/>
                  </a:cubicBezTo>
                  <a:cubicBezTo>
                    <a:pt x="211296" y="-1706"/>
                    <a:pt x="274478" y="-2817"/>
                    <a:pt x="324802" y="22900"/>
                  </a:cubicBezTo>
                  <a:cubicBezTo>
                    <a:pt x="375126" y="48618"/>
                    <a:pt x="434657" y="90686"/>
                    <a:pt x="459105" y="156250"/>
                  </a:cubicBezTo>
                  <a:cubicBezTo>
                    <a:pt x="483553" y="221814"/>
                    <a:pt x="495617" y="339607"/>
                    <a:pt x="471487" y="416283"/>
                  </a:cubicBezTo>
                  <a:cubicBezTo>
                    <a:pt x="447357" y="492959"/>
                    <a:pt x="383381" y="550823"/>
                    <a:pt x="314325" y="616308"/>
                  </a:cubicBezTo>
                </a:path>
              </a:pathLst>
            </a:custGeom>
            <a:noFill/>
            <a:ln w="57150">
              <a:solidFill>
                <a:srgbClr val="7030A0"/>
              </a:solidFill>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8807BDAF-83E4-4D53-8101-C54F1A24A4F4}"/>
              </a:ext>
            </a:extLst>
          </p:cNvPr>
          <p:cNvGrpSpPr/>
          <p:nvPr/>
        </p:nvGrpSpPr>
        <p:grpSpPr>
          <a:xfrm>
            <a:off x="3301136" y="2195532"/>
            <a:ext cx="8460352" cy="3420625"/>
            <a:chOff x="3301136" y="2195532"/>
            <a:chExt cx="8460352" cy="3420625"/>
          </a:xfrm>
        </p:grpSpPr>
        <p:cxnSp>
          <p:nvCxnSpPr>
            <p:cNvPr id="21" name="Straight Arrow Connector 20">
              <a:extLst>
                <a:ext uri="{FF2B5EF4-FFF2-40B4-BE49-F238E27FC236}">
                  <a16:creationId xmlns:a16="http://schemas.microsoft.com/office/drawing/2014/main" id="{93CA2ABA-8AC3-412C-8803-27CEA08DE791}"/>
                </a:ext>
              </a:extLst>
            </p:cNvPr>
            <p:cNvCxnSpPr>
              <a:cxnSpLocks/>
            </p:cNvCxnSpPr>
            <p:nvPr/>
          </p:nvCxnSpPr>
          <p:spPr>
            <a:xfrm flipH="1">
              <a:off x="3301136" y="4519193"/>
              <a:ext cx="951162" cy="49989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736C5D9-FCB9-40F0-806C-F17A818EBBBD}"/>
                </a:ext>
              </a:extLst>
            </p:cNvPr>
            <p:cNvSpPr txBox="1"/>
            <p:nvPr/>
          </p:nvSpPr>
          <p:spPr>
            <a:xfrm>
              <a:off x="3900542" y="4785160"/>
              <a:ext cx="2900308" cy="830997"/>
            </a:xfrm>
            <a:prstGeom prst="rect">
              <a:avLst/>
            </a:prstGeom>
            <a:noFill/>
          </p:spPr>
          <p:txBody>
            <a:bodyPr wrap="square" rtlCol="0">
              <a:spAutoFit/>
            </a:bodyPr>
            <a:lstStyle/>
            <a:p>
              <a:r>
                <a:rPr lang="en-US" sz="2400" dirty="0"/>
                <a:t>Force being applied by the wheel</a:t>
              </a:r>
            </a:p>
          </p:txBody>
        </p:sp>
        <p:sp>
          <p:nvSpPr>
            <p:cNvPr id="31" name="TextBox 30">
              <a:extLst>
                <a:ext uri="{FF2B5EF4-FFF2-40B4-BE49-F238E27FC236}">
                  <a16:creationId xmlns:a16="http://schemas.microsoft.com/office/drawing/2014/main" id="{1C4168A0-ABA5-45E7-933B-6255517FB0E8}"/>
                </a:ext>
              </a:extLst>
            </p:cNvPr>
            <p:cNvSpPr txBox="1"/>
            <p:nvPr/>
          </p:nvSpPr>
          <p:spPr>
            <a:xfrm>
              <a:off x="8034057" y="2195532"/>
              <a:ext cx="3727431" cy="1200329"/>
            </a:xfrm>
            <a:prstGeom prst="rect">
              <a:avLst/>
            </a:prstGeom>
            <a:noFill/>
          </p:spPr>
          <p:txBody>
            <a:bodyPr wrap="square" rtlCol="0">
              <a:spAutoFit/>
            </a:bodyPr>
            <a:lstStyle/>
            <a:p>
              <a:r>
                <a:rPr lang="en-US" sz="2400" dirty="0"/>
                <a:t>… results in the wheel applying a force against the surface it is travelling over.</a:t>
              </a:r>
            </a:p>
          </p:txBody>
        </p:sp>
      </p:grpSp>
      <p:sp>
        <p:nvSpPr>
          <p:cNvPr id="32" name="TextBox 31">
            <a:extLst>
              <a:ext uri="{FF2B5EF4-FFF2-40B4-BE49-F238E27FC236}">
                <a16:creationId xmlns:a16="http://schemas.microsoft.com/office/drawing/2014/main" id="{68923D88-B6F2-4285-83E3-D3180365A16D}"/>
              </a:ext>
            </a:extLst>
          </p:cNvPr>
          <p:cNvSpPr txBox="1"/>
          <p:nvPr/>
        </p:nvSpPr>
        <p:spPr>
          <a:xfrm>
            <a:off x="6950047" y="3632420"/>
            <a:ext cx="4811441" cy="2554545"/>
          </a:xfrm>
          <a:prstGeom prst="rect">
            <a:avLst/>
          </a:prstGeom>
          <a:noFill/>
        </p:spPr>
        <p:txBody>
          <a:bodyPr wrap="square" rtlCol="0">
            <a:spAutoFit/>
          </a:bodyPr>
          <a:lstStyle/>
          <a:p>
            <a:r>
              <a:rPr lang="en-US" sz="2400" dirty="0"/>
              <a:t>As the incline increases, the torque requirement generally increases  </a:t>
            </a:r>
          </a:p>
          <a:p>
            <a:endParaRPr lang="en-US" sz="2400" dirty="0"/>
          </a:p>
          <a:p>
            <a:r>
              <a:rPr lang="en-US" sz="2400" dirty="0"/>
              <a:t>(</a:t>
            </a:r>
            <a:r>
              <a:rPr lang="en-US" sz="2000" i="1" dirty="0"/>
              <a:t>but keep in mind that friction will decrease as the incline increases due to less force acting towards the surface – slippage could occur…</a:t>
            </a:r>
            <a:r>
              <a:rPr lang="en-US" sz="2400" dirty="0"/>
              <a:t>)</a:t>
            </a:r>
          </a:p>
        </p:txBody>
      </p:sp>
    </p:spTree>
    <p:extLst>
      <p:ext uri="{BB962C8B-B14F-4D97-AF65-F5344CB8AC3E}">
        <p14:creationId xmlns:p14="http://schemas.microsoft.com/office/powerpoint/2010/main" val="247549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8BF869-94DB-4D4A-95AE-0C7EE18F4E07}"/>
              </a:ext>
            </a:extLst>
          </p:cNvPr>
          <p:cNvSpPr>
            <a:spLocks noGrp="1"/>
          </p:cNvSpPr>
          <p:nvPr>
            <p:ph type="sldNum" sz="quarter" idx="12"/>
          </p:nvPr>
        </p:nvSpPr>
        <p:spPr/>
        <p:txBody>
          <a:bodyPr/>
          <a:lstStyle/>
          <a:p>
            <a:fld id="{BF606503-8B3B-44C2-AA5C-EBA343A11892}" type="slidenum">
              <a:rPr lang="en-US" smtClean="0"/>
              <a:t>14</a:t>
            </a:fld>
            <a:endParaRPr lang="en-US"/>
          </a:p>
        </p:txBody>
      </p:sp>
      <p:grpSp>
        <p:nvGrpSpPr>
          <p:cNvPr id="12" name="Group 11">
            <a:extLst>
              <a:ext uri="{FF2B5EF4-FFF2-40B4-BE49-F238E27FC236}">
                <a16:creationId xmlns:a16="http://schemas.microsoft.com/office/drawing/2014/main" id="{44CB745B-B607-49F2-AB9C-98CD88B93B2D}"/>
              </a:ext>
            </a:extLst>
          </p:cNvPr>
          <p:cNvGrpSpPr/>
          <p:nvPr/>
        </p:nvGrpSpPr>
        <p:grpSpPr>
          <a:xfrm rot="20022420">
            <a:off x="1760911" y="2299855"/>
            <a:ext cx="5604164" cy="2036620"/>
            <a:chOff x="4080163" y="2590800"/>
            <a:chExt cx="4031673" cy="1510146"/>
          </a:xfrm>
        </p:grpSpPr>
        <p:sp>
          <p:nvSpPr>
            <p:cNvPr id="3" name="Rectangle 2">
              <a:extLst>
                <a:ext uri="{FF2B5EF4-FFF2-40B4-BE49-F238E27FC236}">
                  <a16:creationId xmlns:a16="http://schemas.microsoft.com/office/drawing/2014/main" id="{A018CFF0-8434-475E-8900-68F575C195AD}"/>
                </a:ext>
              </a:extLst>
            </p:cNvPr>
            <p:cNvSpPr/>
            <p:nvPr/>
          </p:nvSpPr>
          <p:spPr>
            <a:xfrm>
              <a:off x="4080163" y="2590800"/>
              <a:ext cx="4031673" cy="955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2261534-F42E-4F41-ADD6-453591535EE6}"/>
                </a:ext>
              </a:extLst>
            </p:cNvPr>
            <p:cNvGrpSpPr/>
            <p:nvPr/>
          </p:nvGrpSpPr>
          <p:grpSpPr>
            <a:xfrm>
              <a:off x="4184073" y="2964874"/>
              <a:ext cx="1149928" cy="1136072"/>
              <a:chOff x="1648691" y="2355273"/>
              <a:chExt cx="1496291" cy="1399309"/>
            </a:xfrm>
          </p:grpSpPr>
          <p:sp>
            <p:nvSpPr>
              <p:cNvPr id="4" name="Oval 3">
                <a:extLst>
                  <a:ext uri="{FF2B5EF4-FFF2-40B4-BE49-F238E27FC236}">
                    <a16:creationId xmlns:a16="http://schemas.microsoft.com/office/drawing/2014/main" id="{5BEC47D9-4A47-4B89-A728-EC739B8E3EA6}"/>
                  </a:ext>
                </a:extLst>
              </p:cNvPr>
              <p:cNvSpPr/>
              <p:nvPr/>
            </p:nvSpPr>
            <p:spPr>
              <a:xfrm>
                <a:off x="1648691" y="2355273"/>
                <a:ext cx="1496291" cy="13993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F7546EA-A27E-43F2-8BEC-213E67578E66}"/>
                  </a:ext>
                </a:extLst>
              </p:cNvPr>
              <p:cNvSpPr/>
              <p:nvPr/>
            </p:nvSpPr>
            <p:spPr>
              <a:xfrm>
                <a:off x="1884218" y="2590800"/>
                <a:ext cx="1039090" cy="9559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5F900BB-4E7E-4119-B522-998469DBE87E}"/>
                  </a:ext>
                </a:extLst>
              </p:cNvPr>
              <p:cNvSpPr/>
              <p:nvPr/>
            </p:nvSpPr>
            <p:spPr>
              <a:xfrm>
                <a:off x="2306781" y="2964873"/>
                <a:ext cx="180109" cy="2078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FFD2B8D0-20D2-4476-8E3A-A3D07ACAE709}"/>
                </a:ext>
              </a:extLst>
            </p:cNvPr>
            <p:cNvGrpSpPr/>
            <p:nvPr/>
          </p:nvGrpSpPr>
          <p:grpSpPr>
            <a:xfrm>
              <a:off x="6858001" y="2964874"/>
              <a:ext cx="1149928" cy="1136072"/>
              <a:chOff x="1648691" y="2355273"/>
              <a:chExt cx="1496291" cy="1399309"/>
            </a:xfrm>
          </p:grpSpPr>
          <p:sp>
            <p:nvSpPr>
              <p:cNvPr id="9" name="Oval 8">
                <a:extLst>
                  <a:ext uri="{FF2B5EF4-FFF2-40B4-BE49-F238E27FC236}">
                    <a16:creationId xmlns:a16="http://schemas.microsoft.com/office/drawing/2014/main" id="{BFC41A46-B59F-41E4-B0AF-ABF05648DA90}"/>
                  </a:ext>
                </a:extLst>
              </p:cNvPr>
              <p:cNvSpPr/>
              <p:nvPr/>
            </p:nvSpPr>
            <p:spPr>
              <a:xfrm>
                <a:off x="1648691" y="2355273"/>
                <a:ext cx="1496291" cy="13993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23B562C-8C76-44C5-9AA6-EB3B62128A77}"/>
                  </a:ext>
                </a:extLst>
              </p:cNvPr>
              <p:cNvSpPr/>
              <p:nvPr/>
            </p:nvSpPr>
            <p:spPr>
              <a:xfrm>
                <a:off x="1884218" y="2590800"/>
                <a:ext cx="1039090" cy="9559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D28557-B0DD-49A7-AE95-228B7C905E1D}"/>
                  </a:ext>
                </a:extLst>
              </p:cNvPr>
              <p:cNvSpPr/>
              <p:nvPr/>
            </p:nvSpPr>
            <p:spPr>
              <a:xfrm>
                <a:off x="2306781" y="2964873"/>
                <a:ext cx="180109" cy="2078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4" name="Straight Connector 13">
            <a:extLst>
              <a:ext uri="{FF2B5EF4-FFF2-40B4-BE49-F238E27FC236}">
                <a16:creationId xmlns:a16="http://schemas.microsoft.com/office/drawing/2014/main" id="{9B43C801-E2B1-450F-8524-F9752CF03C3D}"/>
              </a:ext>
            </a:extLst>
          </p:cNvPr>
          <p:cNvCxnSpPr>
            <a:cxnSpLocks/>
          </p:cNvCxnSpPr>
          <p:nvPr/>
        </p:nvCxnSpPr>
        <p:spPr>
          <a:xfrm flipV="1">
            <a:off x="624840" y="2879316"/>
            <a:ext cx="7125030" cy="350751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12635-BA7A-4C45-9F3C-79D85F1FEC87}"/>
              </a:ext>
            </a:extLst>
          </p:cNvPr>
          <p:cNvCxnSpPr/>
          <p:nvPr/>
        </p:nvCxnSpPr>
        <p:spPr>
          <a:xfrm>
            <a:off x="635736" y="6352315"/>
            <a:ext cx="6761018"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3C90760-1557-42B9-BFED-51A343651812}"/>
              </a:ext>
            </a:extLst>
          </p:cNvPr>
          <p:cNvGrpSpPr/>
          <p:nvPr/>
        </p:nvGrpSpPr>
        <p:grpSpPr>
          <a:xfrm>
            <a:off x="4574771" y="1073367"/>
            <a:ext cx="7398154" cy="4444270"/>
            <a:chOff x="4574771" y="1073367"/>
            <a:chExt cx="7398154" cy="4444270"/>
          </a:xfrm>
        </p:grpSpPr>
        <p:grpSp>
          <p:nvGrpSpPr>
            <p:cNvPr id="43" name="Group 42">
              <a:extLst>
                <a:ext uri="{FF2B5EF4-FFF2-40B4-BE49-F238E27FC236}">
                  <a16:creationId xmlns:a16="http://schemas.microsoft.com/office/drawing/2014/main" id="{77F5F29E-DD7F-4465-A297-24718D5AD2D8}"/>
                </a:ext>
              </a:extLst>
            </p:cNvPr>
            <p:cNvGrpSpPr/>
            <p:nvPr/>
          </p:nvGrpSpPr>
          <p:grpSpPr>
            <a:xfrm>
              <a:off x="4574771" y="3077222"/>
              <a:ext cx="2615026" cy="2440415"/>
              <a:chOff x="4574771" y="3077222"/>
              <a:chExt cx="2615026" cy="2440415"/>
            </a:xfrm>
          </p:grpSpPr>
          <p:cxnSp>
            <p:nvCxnSpPr>
              <p:cNvPr id="20" name="Straight Arrow Connector 19">
                <a:extLst>
                  <a:ext uri="{FF2B5EF4-FFF2-40B4-BE49-F238E27FC236}">
                    <a16:creationId xmlns:a16="http://schemas.microsoft.com/office/drawing/2014/main" id="{D50A78AE-DF24-410D-89C8-6382888C26C1}"/>
                  </a:ext>
                </a:extLst>
              </p:cNvPr>
              <p:cNvCxnSpPr/>
              <p:nvPr/>
            </p:nvCxnSpPr>
            <p:spPr>
              <a:xfrm>
                <a:off x="4574771" y="3077222"/>
                <a:ext cx="0" cy="237155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736C5D9-FCB9-40F0-806C-F17A818EBBBD}"/>
                  </a:ext>
                </a:extLst>
              </p:cNvPr>
              <p:cNvSpPr txBox="1"/>
              <p:nvPr/>
            </p:nvSpPr>
            <p:spPr>
              <a:xfrm>
                <a:off x="4785345" y="5055972"/>
                <a:ext cx="2404452" cy="461665"/>
              </a:xfrm>
              <a:prstGeom prst="rect">
                <a:avLst/>
              </a:prstGeom>
              <a:noFill/>
            </p:spPr>
            <p:txBody>
              <a:bodyPr wrap="square" rtlCol="0">
                <a:spAutoFit/>
              </a:bodyPr>
              <a:lstStyle/>
              <a:p>
                <a:r>
                  <a:rPr lang="en-US" sz="2400" dirty="0"/>
                  <a:t>Weight of Robot</a:t>
                </a:r>
              </a:p>
            </p:txBody>
          </p:sp>
        </p:grpSp>
        <p:sp>
          <p:nvSpPr>
            <p:cNvPr id="35" name="TextBox 34">
              <a:extLst>
                <a:ext uri="{FF2B5EF4-FFF2-40B4-BE49-F238E27FC236}">
                  <a16:creationId xmlns:a16="http://schemas.microsoft.com/office/drawing/2014/main" id="{922C5D3F-C65D-4134-896D-63FAFCDE7060}"/>
                </a:ext>
              </a:extLst>
            </p:cNvPr>
            <p:cNvSpPr txBox="1"/>
            <p:nvPr/>
          </p:nvSpPr>
          <p:spPr>
            <a:xfrm>
              <a:off x="8034059" y="1073367"/>
              <a:ext cx="3938866" cy="1569660"/>
            </a:xfrm>
            <a:prstGeom prst="rect">
              <a:avLst/>
            </a:prstGeom>
            <a:noFill/>
          </p:spPr>
          <p:txBody>
            <a:bodyPr wrap="square" rtlCol="0">
              <a:spAutoFit/>
            </a:bodyPr>
            <a:lstStyle/>
            <a:p>
              <a:r>
                <a:rPr lang="en-US" sz="2400" dirty="0"/>
                <a:t>The robot’s weight acts towards the center of the earth – which in this example is straight down.</a:t>
              </a:r>
            </a:p>
          </p:txBody>
        </p:sp>
      </p:grpSp>
      <p:sp>
        <p:nvSpPr>
          <p:cNvPr id="36" name="TextBox 35">
            <a:extLst>
              <a:ext uri="{FF2B5EF4-FFF2-40B4-BE49-F238E27FC236}">
                <a16:creationId xmlns:a16="http://schemas.microsoft.com/office/drawing/2014/main" id="{C4C3DAA6-502D-43AA-8FA0-B4A10162AA98}"/>
              </a:ext>
            </a:extLst>
          </p:cNvPr>
          <p:cNvSpPr txBox="1"/>
          <p:nvPr/>
        </p:nvSpPr>
        <p:spPr>
          <a:xfrm>
            <a:off x="2292510" y="5873654"/>
            <a:ext cx="2404452" cy="461665"/>
          </a:xfrm>
          <a:prstGeom prst="rect">
            <a:avLst/>
          </a:prstGeom>
          <a:noFill/>
        </p:spPr>
        <p:txBody>
          <a:bodyPr wrap="square" rtlCol="0">
            <a:spAutoFit/>
          </a:bodyPr>
          <a:lstStyle/>
          <a:p>
            <a:r>
              <a:rPr lang="en-US" sz="2400" dirty="0"/>
              <a:t>Incline Angle</a:t>
            </a:r>
          </a:p>
        </p:txBody>
      </p:sp>
      <p:grpSp>
        <p:nvGrpSpPr>
          <p:cNvPr id="47" name="Group 46">
            <a:extLst>
              <a:ext uri="{FF2B5EF4-FFF2-40B4-BE49-F238E27FC236}">
                <a16:creationId xmlns:a16="http://schemas.microsoft.com/office/drawing/2014/main" id="{BF63B2BF-110B-4E95-9ECC-60BA45CF977C}"/>
              </a:ext>
            </a:extLst>
          </p:cNvPr>
          <p:cNvGrpSpPr/>
          <p:nvPr/>
        </p:nvGrpSpPr>
        <p:grpSpPr>
          <a:xfrm>
            <a:off x="1145941" y="2098564"/>
            <a:ext cx="10615548" cy="3547603"/>
            <a:chOff x="1145941" y="2098564"/>
            <a:chExt cx="10615548" cy="3547603"/>
          </a:xfrm>
        </p:grpSpPr>
        <p:grpSp>
          <p:nvGrpSpPr>
            <p:cNvPr id="42" name="Group 41">
              <a:extLst>
                <a:ext uri="{FF2B5EF4-FFF2-40B4-BE49-F238E27FC236}">
                  <a16:creationId xmlns:a16="http://schemas.microsoft.com/office/drawing/2014/main" id="{28957E89-0E28-48B2-A269-76B4860349A5}"/>
                </a:ext>
              </a:extLst>
            </p:cNvPr>
            <p:cNvGrpSpPr/>
            <p:nvPr/>
          </p:nvGrpSpPr>
          <p:grpSpPr>
            <a:xfrm>
              <a:off x="2380893" y="2098564"/>
              <a:ext cx="2404452" cy="1491441"/>
              <a:chOff x="2380893" y="2098564"/>
              <a:chExt cx="2404452" cy="1491441"/>
            </a:xfrm>
          </p:grpSpPr>
          <p:cxnSp>
            <p:nvCxnSpPr>
              <p:cNvPr id="21" name="Straight Arrow Connector 20">
                <a:extLst>
                  <a:ext uri="{FF2B5EF4-FFF2-40B4-BE49-F238E27FC236}">
                    <a16:creationId xmlns:a16="http://schemas.microsoft.com/office/drawing/2014/main" id="{93CA2ABA-8AC3-412C-8803-27CEA08DE791}"/>
                  </a:ext>
                </a:extLst>
              </p:cNvPr>
              <p:cNvCxnSpPr>
                <a:cxnSpLocks/>
              </p:cNvCxnSpPr>
              <p:nvPr/>
            </p:nvCxnSpPr>
            <p:spPr>
              <a:xfrm flipH="1">
                <a:off x="3639363" y="3090114"/>
                <a:ext cx="951162" cy="49989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6158B68-C385-4E73-82DD-E7FCA290342A}"/>
                  </a:ext>
                </a:extLst>
              </p:cNvPr>
              <p:cNvSpPr txBox="1"/>
              <p:nvPr/>
            </p:nvSpPr>
            <p:spPr>
              <a:xfrm>
                <a:off x="2380893" y="2098564"/>
                <a:ext cx="2404452" cy="1200329"/>
              </a:xfrm>
              <a:prstGeom prst="rect">
                <a:avLst/>
              </a:prstGeom>
              <a:noFill/>
            </p:spPr>
            <p:txBody>
              <a:bodyPr wrap="square" rtlCol="0">
                <a:spAutoFit/>
              </a:bodyPr>
              <a:lstStyle/>
              <a:p>
                <a:r>
                  <a:rPr lang="en-US" sz="2400" dirty="0">
                    <a:solidFill>
                      <a:srgbClr val="FF0000"/>
                    </a:solidFill>
                  </a:rPr>
                  <a:t>Weight Force acting parallel to Incline</a:t>
                </a:r>
              </a:p>
            </p:txBody>
          </p:sp>
        </p:grpSp>
        <p:grpSp>
          <p:nvGrpSpPr>
            <p:cNvPr id="44" name="Group 43">
              <a:extLst>
                <a:ext uri="{FF2B5EF4-FFF2-40B4-BE49-F238E27FC236}">
                  <a16:creationId xmlns:a16="http://schemas.microsoft.com/office/drawing/2014/main" id="{88D93BC3-6059-4BA3-8436-B96DEED87AFC}"/>
                </a:ext>
              </a:extLst>
            </p:cNvPr>
            <p:cNvGrpSpPr/>
            <p:nvPr/>
          </p:nvGrpSpPr>
          <p:grpSpPr>
            <a:xfrm>
              <a:off x="1145941" y="3571661"/>
              <a:ext cx="3403881" cy="2074506"/>
              <a:chOff x="1145941" y="3571661"/>
              <a:chExt cx="3403881" cy="2074506"/>
            </a:xfrm>
          </p:grpSpPr>
          <p:cxnSp>
            <p:nvCxnSpPr>
              <p:cNvPr id="23" name="Straight Arrow Connector 22">
                <a:extLst>
                  <a:ext uri="{FF2B5EF4-FFF2-40B4-BE49-F238E27FC236}">
                    <a16:creationId xmlns:a16="http://schemas.microsoft.com/office/drawing/2014/main" id="{E6A5DF1A-ABA0-4771-B023-F8150358A0D5}"/>
                  </a:ext>
                </a:extLst>
              </p:cNvPr>
              <p:cNvCxnSpPr>
                <a:cxnSpLocks/>
              </p:cNvCxnSpPr>
              <p:nvPr/>
            </p:nvCxnSpPr>
            <p:spPr>
              <a:xfrm>
                <a:off x="3677020" y="3571661"/>
                <a:ext cx="872802" cy="1836695"/>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6CAD08-16EE-4B4E-BFF2-C9E058E0230F}"/>
                  </a:ext>
                </a:extLst>
              </p:cNvPr>
              <p:cNvSpPr txBox="1"/>
              <p:nvPr/>
            </p:nvSpPr>
            <p:spPr>
              <a:xfrm>
                <a:off x="1145941" y="4815170"/>
                <a:ext cx="3142725" cy="830997"/>
              </a:xfrm>
              <a:prstGeom prst="rect">
                <a:avLst/>
              </a:prstGeom>
              <a:noFill/>
            </p:spPr>
            <p:txBody>
              <a:bodyPr wrap="square" rtlCol="0">
                <a:spAutoFit/>
              </a:bodyPr>
              <a:lstStyle/>
              <a:p>
                <a:r>
                  <a:rPr lang="en-US" sz="2400" dirty="0">
                    <a:solidFill>
                      <a:srgbClr val="7030A0"/>
                    </a:solidFill>
                  </a:rPr>
                  <a:t>Weight Force acting Perpendicular to Incline</a:t>
                </a:r>
              </a:p>
            </p:txBody>
          </p:sp>
        </p:grpSp>
        <p:sp>
          <p:nvSpPr>
            <p:cNvPr id="37" name="TextBox 36">
              <a:extLst>
                <a:ext uri="{FF2B5EF4-FFF2-40B4-BE49-F238E27FC236}">
                  <a16:creationId xmlns:a16="http://schemas.microsoft.com/office/drawing/2014/main" id="{B9822388-234C-4A34-BFD8-727F6BE6F94F}"/>
                </a:ext>
              </a:extLst>
            </p:cNvPr>
            <p:cNvSpPr txBox="1"/>
            <p:nvPr/>
          </p:nvSpPr>
          <p:spPr>
            <a:xfrm>
              <a:off x="8034059" y="2740239"/>
              <a:ext cx="3727430" cy="2308324"/>
            </a:xfrm>
            <a:prstGeom prst="rect">
              <a:avLst/>
            </a:prstGeom>
            <a:noFill/>
          </p:spPr>
          <p:txBody>
            <a:bodyPr wrap="square" rtlCol="0">
              <a:spAutoFit/>
            </a:bodyPr>
            <a:lstStyle/>
            <a:p>
              <a:r>
                <a:rPr lang="en-US" sz="2400" dirty="0"/>
                <a:t>Engineers tend analyze things </a:t>
              </a:r>
              <a:r>
                <a:rPr lang="en-US" sz="2400" dirty="0">
                  <a:solidFill>
                    <a:srgbClr val="FF0000"/>
                  </a:solidFill>
                </a:rPr>
                <a:t>parallel</a:t>
              </a:r>
              <a:r>
                <a:rPr lang="en-US" sz="2400" dirty="0"/>
                <a:t> and </a:t>
              </a:r>
              <a:r>
                <a:rPr lang="en-US" sz="2400" dirty="0">
                  <a:solidFill>
                    <a:srgbClr val="7030A0"/>
                  </a:solidFill>
                </a:rPr>
                <a:t>perpendicular</a:t>
              </a:r>
              <a:r>
                <a:rPr lang="en-US" sz="2400" dirty="0"/>
                <a:t> to a reference surface – in this case the surface of floor which is inclined. </a:t>
              </a:r>
            </a:p>
          </p:txBody>
        </p:sp>
      </p:grpSp>
      <p:sp>
        <p:nvSpPr>
          <p:cNvPr id="40" name="Freeform: Shape 39">
            <a:extLst>
              <a:ext uri="{FF2B5EF4-FFF2-40B4-BE49-F238E27FC236}">
                <a16:creationId xmlns:a16="http://schemas.microsoft.com/office/drawing/2014/main" id="{5ADE4234-255B-4848-9ACA-1135FE2E86AD}"/>
              </a:ext>
            </a:extLst>
          </p:cNvPr>
          <p:cNvSpPr/>
          <p:nvPr/>
        </p:nvSpPr>
        <p:spPr>
          <a:xfrm>
            <a:off x="1925782" y="5735782"/>
            <a:ext cx="292733" cy="623454"/>
          </a:xfrm>
          <a:custGeom>
            <a:avLst/>
            <a:gdLst>
              <a:gd name="connsiteX0" fmla="*/ 0 w 292733"/>
              <a:gd name="connsiteY0" fmla="*/ 0 h 623454"/>
              <a:gd name="connsiteX1" fmla="*/ 249382 w 292733"/>
              <a:gd name="connsiteY1" fmla="*/ 235527 h 623454"/>
              <a:gd name="connsiteX2" fmla="*/ 290945 w 292733"/>
              <a:gd name="connsiteY2" fmla="*/ 623454 h 623454"/>
            </a:gdLst>
            <a:ahLst/>
            <a:cxnLst>
              <a:cxn ang="0">
                <a:pos x="connsiteX0" y="connsiteY0"/>
              </a:cxn>
              <a:cxn ang="0">
                <a:pos x="connsiteX1" y="connsiteY1"/>
              </a:cxn>
              <a:cxn ang="0">
                <a:pos x="connsiteX2" y="connsiteY2"/>
              </a:cxn>
            </a:cxnLst>
            <a:rect l="l" t="t" r="r" b="b"/>
            <a:pathLst>
              <a:path w="292733" h="623454">
                <a:moveTo>
                  <a:pt x="0" y="0"/>
                </a:moveTo>
                <a:cubicBezTo>
                  <a:pt x="100445" y="65809"/>
                  <a:pt x="200891" y="131618"/>
                  <a:pt x="249382" y="235527"/>
                </a:cubicBezTo>
                <a:cubicBezTo>
                  <a:pt x="297873" y="339436"/>
                  <a:pt x="294409" y="481445"/>
                  <a:pt x="290945" y="623454"/>
                </a:cubicBezTo>
              </a:path>
            </a:pathLst>
          </a:custGeom>
          <a:noFill/>
          <a:ln w="571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1F77CBE-167C-46FB-AD13-E0929AEC3BE3}"/>
              </a:ext>
            </a:extLst>
          </p:cNvPr>
          <p:cNvSpPr txBox="1"/>
          <p:nvPr/>
        </p:nvSpPr>
        <p:spPr>
          <a:xfrm>
            <a:off x="2050473" y="277087"/>
            <a:ext cx="8091054" cy="584775"/>
          </a:xfrm>
          <a:prstGeom prst="rect">
            <a:avLst/>
          </a:prstGeom>
          <a:noFill/>
        </p:spPr>
        <p:txBody>
          <a:bodyPr wrap="square" rtlCol="0">
            <a:spAutoFit/>
          </a:bodyPr>
          <a:lstStyle/>
          <a:p>
            <a:pPr algn="ctr"/>
            <a:r>
              <a:rPr lang="en-US" sz="3200" dirty="0"/>
              <a:t>Why is Torque Important ?</a:t>
            </a:r>
          </a:p>
        </p:txBody>
      </p:sp>
      <p:sp>
        <p:nvSpPr>
          <p:cNvPr id="45" name="TextBox 44">
            <a:extLst>
              <a:ext uri="{FF2B5EF4-FFF2-40B4-BE49-F238E27FC236}">
                <a16:creationId xmlns:a16="http://schemas.microsoft.com/office/drawing/2014/main" id="{946E5217-81BE-4458-9253-0DBE7750DB0E}"/>
              </a:ext>
            </a:extLst>
          </p:cNvPr>
          <p:cNvSpPr txBox="1"/>
          <p:nvPr/>
        </p:nvSpPr>
        <p:spPr>
          <a:xfrm>
            <a:off x="8034059" y="5096501"/>
            <a:ext cx="3801046" cy="1200329"/>
          </a:xfrm>
          <a:prstGeom prst="rect">
            <a:avLst/>
          </a:prstGeom>
          <a:noFill/>
        </p:spPr>
        <p:txBody>
          <a:bodyPr wrap="square" rtlCol="0">
            <a:spAutoFit/>
          </a:bodyPr>
          <a:lstStyle/>
          <a:p>
            <a:r>
              <a:rPr lang="en-US" sz="2400" b="1" dirty="0"/>
              <a:t>Trigonometry</a:t>
            </a:r>
            <a:r>
              <a:rPr lang="en-US" sz="2400" dirty="0"/>
              <a:t> is used to calculate the force components.</a:t>
            </a:r>
          </a:p>
        </p:txBody>
      </p:sp>
    </p:spTree>
    <p:extLst>
      <p:ext uri="{BB962C8B-B14F-4D97-AF65-F5344CB8AC3E}">
        <p14:creationId xmlns:p14="http://schemas.microsoft.com/office/powerpoint/2010/main" val="26676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8BF869-94DB-4D4A-95AE-0C7EE18F4E07}"/>
              </a:ext>
            </a:extLst>
          </p:cNvPr>
          <p:cNvSpPr>
            <a:spLocks noGrp="1"/>
          </p:cNvSpPr>
          <p:nvPr>
            <p:ph type="sldNum" sz="quarter" idx="12"/>
          </p:nvPr>
        </p:nvSpPr>
        <p:spPr/>
        <p:txBody>
          <a:bodyPr/>
          <a:lstStyle/>
          <a:p>
            <a:fld id="{BF606503-8B3B-44C2-AA5C-EBA343A11892}" type="slidenum">
              <a:rPr lang="en-US" smtClean="0"/>
              <a:t>15</a:t>
            </a:fld>
            <a:endParaRPr lang="en-US"/>
          </a:p>
        </p:txBody>
      </p:sp>
      <p:grpSp>
        <p:nvGrpSpPr>
          <p:cNvPr id="12" name="Group 11">
            <a:extLst>
              <a:ext uri="{FF2B5EF4-FFF2-40B4-BE49-F238E27FC236}">
                <a16:creationId xmlns:a16="http://schemas.microsoft.com/office/drawing/2014/main" id="{44CB745B-B607-49F2-AB9C-98CD88B93B2D}"/>
              </a:ext>
            </a:extLst>
          </p:cNvPr>
          <p:cNvGrpSpPr/>
          <p:nvPr/>
        </p:nvGrpSpPr>
        <p:grpSpPr>
          <a:xfrm rot="20022420">
            <a:off x="1760911" y="2299855"/>
            <a:ext cx="5604164" cy="2036620"/>
            <a:chOff x="4080163" y="2590800"/>
            <a:chExt cx="4031673" cy="1510146"/>
          </a:xfrm>
        </p:grpSpPr>
        <p:sp>
          <p:nvSpPr>
            <p:cNvPr id="3" name="Rectangle 2">
              <a:extLst>
                <a:ext uri="{FF2B5EF4-FFF2-40B4-BE49-F238E27FC236}">
                  <a16:creationId xmlns:a16="http://schemas.microsoft.com/office/drawing/2014/main" id="{A018CFF0-8434-475E-8900-68F575C195AD}"/>
                </a:ext>
              </a:extLst>
            </p:cNvPr>
            <p:cNvSpPr/>
            <p:nvPr/>
          </p:nvSpPr>
          <p:spPr>
            <a:xfrm>
              <a:off x="4080163" y="2590800"/>
              <a:ext cx="4031673" cy="955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2261534-F42E-4F41-ADD6-453591535EE6}"/>
                </a:ext>
              </a:extLst>
            </p:cNvPr>
            <p:cNvGrpSpPr/>
            <p:nvPr/>
          </p:nvGrpSpPr>
          <p:grpSpPr>
            <a:xfrm>
              <a:off x="4184073" y="2964874"/>
              <a:ext cx="1149928" cy="1136072"/>
              <a:chOff x="1648691" y="2355273"/>
              <a:chExt cx="1496291" cy="1399309"/>
            </a:xfrm>
          </p:grpSpPr>
          <p:sp>
            <p:nvSpPr>
              <p:cNvPr id="4" name="Oval 3">
                <a:extLst>
                  <a:ext uri="{FF2B5EF4-FFF2-40B4-BE49-F238E27FC236}">
                    <a16:creationId xmlns:a16="http://schemas.microsoft.com/office/drawing/2014/main" id="{5BEC47D9-4A47-4B89-A728-EC739B8E3EA6}"/>
                  </a:ext>
                </a:extLst>
              </p:cNvPr>
              <p:cNvSpPr/>
              <p:nvPr/>
            </p:nvSpPr>
            <p:spPr>
              <a:xfrm>
                <a:off x="1648691" y="2355273"/>
                <a:ext cx="1496291" cy="13993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F7546EA-A27E-43F2-8BEC-213E67578E66}"/>
                  </a:ext>
                </a:extLst>
              </p:cNvPr>
              <p:cNvSpPr/>
              <p:nvPr/>
            </p:nvSpPr>
            <p:spPr>
              <a:xfrm>
                <a:off x="1884218" y="2590800"/>
                <a:ext cx="1039090" cy="9559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5F900BB-4E7E-4119-B522-998469DBE87E}"/>
                  </a:ext>
                </a:extLst>
              </p:cNvPr>
              <p:cNvSpPr/>
              <p:nvPr/>
            </p:nvSpPr>
            <p:spPr>
              <a:xfrm>
                <a:off x="2306781" y="2964873"/>
                <a:ext cx="180109" cy="2078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FFD2B8D0-20D2-4476-8E3A-A3D07ACAE709}"/>
                </a:ext>
              </a:extLst>
            </p:cNvPr>
            <p:cNvGrpSpPr/>
            <p:nvPr/>
          </p:nvGrpSpPr>
          <p:grpSpPr>
            <a:xfrm>
              <a:off x="6858001" y="2964874"/>
              <a:ext cx="1149928" cy="1136072"/>
              <a:chOff x="1648691" y="2355273"/>
              <a:chExt cx="1496291" cy="1399309"/>
            </a:xfrm>
          </p:grpSpPr>
          <p:sp>
            <p:nvSpPr>
              <p:cNvPr id="9" name="Oval 8">
                <a:extLst>
                  <a:ext uri="{FF2B5EF4-FFF2-40B4-BE49-F238E27FC236}">
                    <a16:creationId xmlns:a16="http://schemas.microsoft.com/office/drawing/2014/main" id="{BFC41A46-B59F-41E4-B0AF-ABF05648DA90}"/>
                  </a:ext>
                </a:extLst>
              </p:cNvPr>
              <p:cNvSpPr/>
              <p:nvPr/>
            </p:nvSpPr>
            <p:spPr>
              <a:xfrm>
                <a:off x="1648691" y="2355273"/>
                <a:ext cx="1496291" cy="13993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23B562C-8C76-44C5-9AA6-EB3B62128A77}"/>
                  </a:ext>
                </a:extLst>
              </p:cNvPr>
              <p:cNvSpPr/>
              <p:nvPr/>
            </p:nvSpPr>
            <p:spPr>
              <a:xfrm>
                <a:off x="1884218" y="2590800"/>
                <a:ext cx="1039090" cy="9559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D28557-B0DD-49A7-AE95-228B7C905E1D}"/>
                  </a:ext>
                </a:extLst>
              </p:cNvPr>
              <p:cNvSpPr/>
              <p:nvPr/>
            </p:nvSpPr>
            <p:spPr>
              <a:xfrm>
                <a:off x="2306781" y="2964873"/>
                <a:ext cx="180109" cy="2078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4" name="Straight Connector 13">
            <a:extLst>
              <a:ext uri="{FF2B5EF4-FFF2-40B4-BE49-F238E27FC236}">
                <a16:creationId xmlns:a16="http://schemas.microsoft.com/office/drawing/2014/main" id="{9B43C801-E2B1-450F-8524-F9752CF03C3D}"/>
              </a:ext>
            </a:extLst>
          </p:cNvPr>
          <p:cNvCxnSpPr>
            <a:cxnSpLocks/>
          </p:cNvCxnSpPr>
          <p:nvPr/>
        </p:nvCxnSpPr>
        <p:spPr>
          <a:xfrm flipV="1">
            <a:off x="624840" y="2879316"/>
            <a:ext cx="7125030" cy="350751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12635-BA7A-4C45-9F3C-79D85F1FEC87}"/>
              </a:ext>
            </a:extLst>
          </p:cNvPr>
          <p:cNvCxnSpPr/>
          <p:nvPr/>
        </p:nvCxnSpPr>
        <p:spPr>
          <a:xfrm>
            <a:off x="635736" y="6352315"/>
            <a:ext cx="6761018"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50A78AE-DF24-410D-89C8-6382888C26C1}"/>
              </a:ext>
            </a:extLst>
          </p:cNvPr>
          <p:cNvCxnSpPr/>
          <p:nvPr/>
        </p:nvCxnSpPr>
        <p:spPr>
          <a:xfrm>
            <a:off x="4574771" y="3077222"/>
            <a:ext cx="0" cy="237155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3CA2ABA-8AC3-412C-8803-27CEA08DE791}"/>
              </a:ext>
            </a:extLst>
          </p:cNvPr>
          <p:cNvCxnSpPr>
            <a:cxnSpLocks/>
          </p:cNvCxnSpPr>
          <p:nvPr/>
        </p:nvCxnSpPr>
        <p:spPr>
          <a:xfrm flipH="1">
            <a:off x="3639363" y="3090114"/>
            <a:ext cx="951162" cy="49989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6A5DF1A-ABA0-4771-B023-F8150358A0D5}"/>
              </a:ext>
            </a:extLst>
          </p:cNvPr>
          <p:cNvCxnSpPr>
            <a:cxnSpLocks/>
          </p:cNvCxnSpPr>
          <p:nvPr/>
        </p:nvCxnSpPr>
        <p:spPr>
          <a:xfrm>
            <a:off x="3677020" y="3571661"/>
            <a:ext cx="872802" cy="1836695"/>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736C5D9-FCB9-40F0-806C-F17A818EBBBD}"/>
              </a:ext>
            </a:extLst>
          </p:cNvPr>
          <p:cNvSpPr txBox="1"/>
          <p:nvPr/>
        </p:nvSpPr>
        <p:spPr>
          <a:xfrm>
            <a:off x="4274811" y="5434397"/>
            <a:ext cx="1310651" cy="461665"/>
          </a:xfrm>
          <a:prstGeom prst="rect">
            <a:avLst/>
          </a:prstGeom>
          <a:noFill/>
        </p:spPr>
        <p:txBody>
          <a:bodyPr wrap="square" rtlCol="0">
            <a:spAutoFit/>
          </a:bodyPr>
          <a:lstStyle/>
          <a:p>
            <a:r>
              <a:rPr lang="en-US" sz="2400" dirty="0"/>
              <a:t>20 N </a:t>
            </a:r>
          </a:p>
        </p:txBody>
      </p:sp>
      <p:sp>
        <p:nvSpPr>
          <p:cNvPr id="40" name="Freeform: Shape 39">
            <a:extLst>
              <a:ext uri="{FF2B5EF4-FFF2-40B4-BE49-F238E27FC236}">
                <a16:creationId xmlns:a16="http://schemas.microsoft.com/office/drawing/2014/main" id="{5ADE4234-255B-4848-9ACA-1135FE2E86AD}"/>
              </a:ext>
            </a:extLst>
          </p:cNvPr>
          <p:cNvSpPr/>
          <p:nvPr/>
        </p:nvSpPr>
        <p:spPr>
          <a:xfrm>
            <a:off x="1925782" y="5735782"/>
            <a:ext cx="292733" cy="623454"/>
          </a:xfrm>
          <a:custGeom>
            <a:avLst/>
            <a:gdLst>
              <a:gd name="connsiteX0" fmla="*/ 0 w 292733"/>
              <a:gd name="connsiteY0" fmla="*/ 0 h 623454"/>
              <a:gd name="connsiteX1" fmla="*/ 249382 w 292733"/>
              <a:gd name="connsiteY1" fmla="*/ 235527 h 623454"/>
              <a:gd name="connsiteX2" fmla="*/ 290945 w 292733"/>
              <a:gd name="connsiteY2" fmla="*/ 623454 h 623454"/>
            </a:gdLst>
            <a:ahLst/>
            <a:cxnLst>
              <a:cxn ang="0">
                <a:pos x="connsiteX0" y="connsiteY0"/>
              </a:cxn>
              <a:cxn ang="0">
                <a:pos x="connsiteX1" y="connsiteY1"/>
              </a:cxn>
              <a:cxn ang="0">
                <a:pos x="connsiteX2" y="connsiteY2"/>
              </a:cxn>
            </a:cxnLst>
            <a:rect l="l" t="t" r="r" b="b"/>
            <a:pathLst>
              <a:path w="292733" h="623454">
                <a:moveTo>
                  <a:pt x="0" y="0"/>
                </a:moveTo>
                <a:cubicBezTo>
                  <a:pt x="100445" y="65809"/>
                  <a:pt x="200891" y="131618"/>
                  <a:pt x="249382" y="235527"/>
                </a:cubicBezTo>
                <a:cubicBezTo>
                  <a:pt x="297873" y="339436"/>
                  <a:pt x="294409" y="481445"/>
                  <a:pt x="290945" y="623454"/>
                </a:cubicBezTo>
              </a:path>
            </a:pathLst>
          </a:custGeom>
          <a:noFill/>
          <a:ln w="5715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33F50FF-ED28-4936-A084-22D94096B49C}"/>
              </a:ext>
            </a:extLst>
          </p:cNvPr>
          <p:cNvSpPr txBox="1"/>
          <p:nvPr/>
        </p:nvSpPr>
        <p:spPr>
          <a:xfrm>
            <a:off x="2292510" y="5720884"/>
            <a:ext cx="1346853" cy="461665"/>
          </a:xfrm>
          <a:prstGeom prst="rect">
            <a:avLst/>
          </a:prstGeom>
          <a:noFill/>
        </p:spPr>
        <p:txBody>
          <a:bodyPr wrap="square" rtlCol="0">
            <a:spAutoFit/>
          </a:bodyPr>
          <a:lstStyle/>
          <a:p>
            <a:r>
              <a:rPr lang="en-US" sz="2400" dirty="0"/>
              <a:t>30</a:t>
            </a:r>
            <a:r>
              <a:rPr lang="en-US" sz="2400" dirty="0">
                <a:latin typeface="Calibri" panose="020F0502020204030204" pitchFamily="34" charset="0"/>
                <a:cs typeface="Calibri" panose="020F0502020204030204" pitchFamily="34" charset="0"/>
              </a:rPr>
              <a:t>⁰</a:t>
            </a:r>
            <a:endParaRPr lang="en-US" sz="2400" dirty="0"/>
          </a:p>
        </p:txBody>
      </p:sp>
      <p:grpSp>
        <p:nvGrpSpPr>
          <p:cNvPr id="66" name="Group 65">
            <a:extLst>
              <a:ext uri="{FF2B5EF4-FFF2-40B4-BE49-F238E27FC236}">
                <a16:creationId xmlns:a16="http://schemas.microsoft.com/office/drawing/2014/main" id="{839627BB-F2B4-42B2-9345-82EA26676E3C}"/>
              </a:ext>
            </a:extLst>
          </p:cNvPr>
          <p:cNvGrpSpPr/>
          <p:nvPr/>
        </p:nvGrpSpPr>
        <p:grpSpPr>
          <a:xfrm>
            <a:off x="8286268" y="1275133"/>
            <a:ext cx="3740963" cy="4998355"/>
            <a:chOff x="8286268" y="1275133"/>
            <a:chExt cx="3740963" cy="4998355"/>
          </a:xfrm>
        </p:grpSpPr>
        <p:sp>
          <p:nvSpPr>
            <p:cNvPr id="58" name="Rectangle 57">
              <a:extLst>
                <a:ext uri="{FF2B5EF4-FFF2-40B4-BE49-F238E27FC236}">
                  <a16:creationId xmlns:a16="http://schemas.microsoft.com/office/drawing/2014/main" id="{AAA07C1E-53C0-4B4E-B226-28BFB3041E52}"/>
                </a:ext>
              </a:extLst>
            </p:cNvPr>
            <p:cNvSpPr/>
            <p:nvPr/>
          </p:nvSpPr>
          <p:spPr>
            <a:xfrm rot="3636442">
              <a:off x="9071139" y="2249100"/>
              <a:ext cx="448376" cy="48961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a:extLst>
                <a:ext uri="{FF2B5EF4-FFF2-40B4-BE49-F238E27FC236}">
                  <a16:creationId xmlns:a16="http://schemas.microsoft.com/office/drawing/2014/main" id="{E5657236-0548-4B3C-8622-12CA8DA2DF94}"/>
                </a:ext>
              </a:extLst>
            </p:cNvPr>
            <p:cNvCxnSpPr>
              <a:cxnSpLocks/>
            </p:cNvCxnSpPr>
            <p:nvPr/>
          </p:nvCxnSpPr>
          <p:spPr>
            <a:xfrm>
              <a:off x="10926479" y="1417426"/>
              <a:ext cx="61661" cy="445622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E66435C-0D7D-4426-99F7-B30936CB99CE}"/>
                </a:ext>
              </a:extLst>
            </p:cNvPr>
            <p:cNvCxnSpPr>
              <a:cxnSpLocks/>
            </p:cNvCxnSpPr>
            <p:nvPr/>
          </p:nvCxnSpPr>
          <p:spPr>
            <a:xfrm flipH="1">
              <a:off x="8948517" y="1430318"/>
              <a:ext cx="1993716" cy="96424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7CD0B73-5D4B-42B4-A2FB-BA8FC81DE70D}"/>
                </a:ext>
              </a:extLst>
            </p:cNvPr>
            <p:cNvCxnSpPr>
              <a:cxnSpLocks/>
            </p:cNvCxnSpPr>
            <p:nvPr/>
          </p:nvCxnSpPr>
          <p:spPr>
            <a:xfrm>
              <a:off x="8948517" y="2394567"/>
              <a:ext cx="2039623" cy="3479087"/>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AE1E6DD-682C-48A5-8C31-F81858F5C72E}"/>
                </a:ext>
              </a:extLst>
            </p:cNvPr>
            <p:cNvSpPr txBox="1"/>
            <p:nvPr/>
          </p:nvSpPr>
          <p:spPr>
            <a:xfrm>
              <a:off x="11144589" y="5568125"/>
              <a:ext cx="882642" cy="461665"/>
            </a:xfrm>
            <a:prstGeom prst="rect">
              <a:avLst/>
            </a:prstGeom>
            <a:noFill/>
          </p:spPr>
          <p:txBody>
            <a:bodyPr wrap="square" rtlCol="0">
              <a:spAutoFit/>
            </a:bodyPr>
            <a:lstStyle/>
            <a:p>
              <a:r>
                <a:rPr lang="en-US" sz="2400" dirty="0"/>
                <a:t>20 N </a:t>
              </a:r>
            </a:p>
          </p:txBody>
        </p:sp>
        <p:sp>
          <p:nvSpPr>
            <p:cNvPr id="55" name="TextBox 54">
              <a:extLst>
                <a:ext uri="{FF2B5EF4-FFF2-40B4-BE49-F238E27FC236}">
                  <a16:creationId xmlns:a16="http://schemas.microsoft.com/office/drawing/2014/main" id="{CBA81B45-F9C2-46FA-884D-1D7986A558A4}"/>
                </a:ext>
              </a:extLst>
            </p:cNvPr>
            <p:cNvSpPr txBox="1"/>
            <p:nvPr/>
          </p:nvSpPr>
          <p:spPr>
            <a:xfrm rot="20054109">
              <a:off x="8286268" y="1275133"/>
              <a:ext cx="3564716" cy="461665"/>
            </a:xfrm>
            <a:prstGeom prst="rect">
              <a:avLst/>
            </a:prstGeom>
            <a:noFill/>
          </p:spPr>
          <p:txBody>
            <a:bodyPr wrap="square" rtlCol="0">
              <a:spAutoFit/>
            </a:bodyPr>
            <a:lstStyle/>
            <a:p>
              <a:r>
                <a:rPr lang="en-US" sz="2400" dirty="0">
                  <a:solidFill>
                    <a:srgbClr val="FF0000"/>
                  </a:solidFill>
                </a:rPr>
                <a:t>Force</a:t>
              </a:r>
              <a:r>
                <a:rPr lang="en-US" sz="2400" baseline="-25000" dirty="0">
                  <a:solidFill>
                    <a:srgbClr val="FF0000"/>
                  </a:solidFill>
                </a:rPr>
                <a:t>Par</a:t>
              </a:r>
              <a:r>
                <a:rPr lang="en-US" sz="2400" dirty="0">
                  <a:solidFill>
                    <a:srgbClr val="FF0000"/>
                  </a:solidFill>
                </a:rPr>
                <a:t> = </a:t>
              </a:r>
              <a:r>
                <a:rPr lang="en-US" sz="2400" dirty="0" err="1">
                  <a:solidFill>
                    <a:srgbClr val="FF0000"/>
                  </a:solidFill>
                </a:rPr>
                <a:t>Wt</a:t>
              </a:r>
              <a:r>
                <a:rPr lang="en-US" sz="2400" dirty="0">
                  <a:solidFill>
                    <a:srgbClr val="FF0000"/>
                  </a:solidFill>
                </a:rPr>
                <a:t>  *  Sine (Ang)</a:t>
              </a:r>
            </a:p>
          </p:txBody>
        </p:sp>
        <p:sp>
          <p:nvSpPr>
            <p:cNvPr id="56" name="TextBox 55">
              <a:extLst>
                <a:ext uri="{FF2B5EF4-FFF2-40B4-BE49-F238E27FC236}">
                  <a16:creationId xmlns:a16="http://schemas.microsoft.com/office/drawing/2014/main" id="{237E2E2C-162A-414B-9B26-E713DD257909}"/>
                </a:ext>
              </a:extLst>
            </p:cNvPr>
            <p:cNvSpPr txBox="1"/>
            <p:nvPr/>
          </p:nvSpPr>
          <p:spPr>
            <a:xfrm rot="3556172">
              <a:off x="7775994" y="4120172"/>
              <a:ext cx="3844966" cy="461665"/>
            </a:xfrm>
            <a:prstGeom prst="rect">
              <a:avLst/>
            </a:prstGeom>
            <a:noFill/>
          </p:spPr>
          <p:txBody>
            <a:bodyPr wrap="square" rtlCol="0">
              <a:spAutoFit/>
            </a:bodyPr>
            <a:lstStyle/>
            <a:p>
              <a:r>
                <a:rPr lang="en-US" sz="2400" dirty="0">
                  <a:solidFill>
                    <a:srgbClr val="7030A0"/>
                  </a:solidFill>
                </a:rPr>
                <a:t>Force</a:t>
              </a:r>
              <a:r>
                <a:rPr lang="en-US" sz="2400" baseline="-25000" dirty="0">
                  <a:solidFill>
                    <a:srgbClr val="7030A0"/>
                  </a:solidFill>
                </a:rPr>
                <a:t>Perp</a:t>
              </a:r>
              <a:r>
                <a:rPr lang="en-US" sz="2400" dirty="0">
                  <a:solidFill>
                    <a:srgbClr val="7030A0"/>
                  </a:solidFill>
                </a:rPr>
                <a:t>  =   </a:t>
              </a:r>
              <a:r>
                <a:rPr lang="en-US" sz="2400" dirty="0" err="1">
                  <a:solidFill>
                    <a:srgbClr val="7030A0"/>
                  </a:solidFill>
                </a:rPr>
                <a:t>Wt</a:t>
              </a:r>
              <a:r>
                <a:rPr lang="en-US" sz="2400" dirty="0">
                  <a:solidFill>
                    <a:srgbClr val="7030A0"/>
                  </a:solidFill>
                </a:rPr>
                <a:t>  *  Cos (Ang)</a:t>
              </a:r>
            </a:p>
          </p:txBody>
        </p:sp>
      </p:grpSp>
      <p:sp>
        <p:nvSpPr>
          <p:cNvPr id="59" name="TextBox 58">
            <a:extLst>
              <a:ext uri="{FF2B5EF4-FFF2-40B4-BE49-F238E27FC236}">
                <a16:creationId xmlns:a16="http://schemas.microsoft.com/office/drawing/2014/main" id="{62D698F1-E69F-4018-B26C-DC774DEE0802}"/>
              </a:ext>
            </a:extLst>
          </p:cNvPr>
          <p:cNvSpPr txBox="1"/>
          <p:nvPr/>
        </p:nvSpPr>
        <p:spPr>
          <a:xfrm>
            <a:off x="219596" y="833762"/>
            <a:ext cx="4237284" cy="1938992"/>
          </a:xfrm>
          <a:prstGeom prst="rect">
            <a:avLst/>
          </a:prstGeom>
          <a:noFill/>
        </p:spPr>
        <p:txBody>
          <a:bodyPr wrap="square" rtlCol="0">
            <a:spAutoFit/>
          </a:bodyPr>
          <a:lstStyle/>
          <a:p>
            <a:r>
              <a:rPr lang="en-US" sz="2000" dirty="0"/>
              <a:t>In this analysis it is necessary to look at the forces that are </a:t>
            </a:r>
            <a:r>
              <a:rPr lang="en-US" sz="2000" b="1" dirty="0">
                <a:solidFill>
                  <a:srgbClr val="FF0000"/>
                </a:solidFill>
              </a:rPr>
              <a:t>parallel</a:t>
            </a:r>
            <a:r>
              <a:rPr lang="en-US" sz="2000" dirty="0"/>
              <a:t> and </a:t>
            </a:r>
            <a:r>
              <a:rPr lang="en-US" sz="2000" b="1" dirty="0">
                <a:solidFill>
                  <a:srgbClr val="7030A0"/>
                </a:solidFill>
              </a:rPr>
              <a:t>perpendicular</a:t>
            </a:r>
            <a:r>
              <a:rPr lang="en-US" sz="2000" dirty="0"/>
              <a:t> to the surface the robot is travelling on.  However, in this case we don’t really need to worry about the </a:t>
            </a:r>
            <a:r>
              <a:rPr lang="en-US" sz="2000" b="1" dirty="0">
                <a:solidFill>
                  <a:srgbClr val="7030A0"/>
                </a:solidFill>
              </a:rPr>
              <a:t>perpendicular</a:t>
            </a:r>
            <a:r>
              <a:rPr lang="en-US" sz="2000" dirty="0"/>
              <a:t> force…</a:t>
            </a:r>
          </a:p>
        </p:txBody>
      </p:sp>
      <p:sp>
        <p:nvSpPr>
          <p:cNvPr id="63" name="TextBox 62">
            <a:extLst>
              <a:ext uri="{FF2B5EF4-FFF2-40B4-BE49-F238E27FC236}">
                <a16:creationId xmlns:a16="http://schemas.microsoft.com/office/drawing/2014/main" id="{0C42EE14-6983-4B64-A550-3EAB5E808C2A}"/>
              </a:ext>
            </a:extLst>
          </p:cNvPr>
          <p:cNvSpPr txBox="1"/>
          <p:nvPr/>
        </p:nvSpPr>
        <p:spPr>
          <a:xfrm>
            <a:off x="2050473" y="277087"/>
            <a:ext cx="8091054" cy="584775"/>
          </a:xfrm>
          <a:prstGeom prst="rect">
            <a:avLst/>
          </a:prstGeom>
          <a:noFill/>
        </p:spPr>
        <p:txBody>
          <a:bodyPr wrap="square" rtlCol="0">
            <a:spAutoFit/>
          </a:bodyPr>
          <a:lstStyle/>
          <a:p>
            <a:pPr algn="ctr"/>
            <a:r>
              <a:rPr lang="en-US" sz="3200" dirty="0"/>
              <a:t>Why is Torque Important ?</a:t>
            </a:r>
          </a:p>
        </p:txBody>
      </p:sp>
      <p:grpSp>
        <p:nvGrpSpPr>
          <p:cNvPr id="65" name="Group 64">
            <a:extLst>
              <a:ext uri="{FF2B5EF4-FFF2-40B4-BE49-F238E27FC236}">
                <a16:creationId xmlns:a16="http://schemas.microsoft.com/office/drawing/2014/main" id="{3C7CB6FE-CC08-4F50-B430-C6DEAEFAF739}"/>
              </a:ext>
            </a:extLst>
          </p:cNvPr>
          <p:cNvGrpSpPr/>
          <p:nvPr/>
        </p:nvGrpSpPr>
        <p:grpSpPr>
          <a:xfrm>
            <a:off x="4094574" y="4115135"/>
            <a:ext cx="7097758" cy="2031325"/>
            <a:chOff x="4094574" y="4115135"/>
            <a:chExt cx="7097758" cy="2031325"/>
          </a:xfrm>
        </p:grpSpPr>
        <p:sp>
          <p:nvSpPr>
            <p:cNvPr id="36" name="TextBox 35">
              <a:extLst>
                <a:ext uri="{FF2B5EF4-FFF2-40B4-BE49-F238E27FC236}">
                  <a16:creationId xmlns:a16="http://schemas.microsoft.com/office/drawing/2014/main" id="{C4C3DAA6-502D-43AA-8FA0-B4A10162AA98}"/>
                </a:ext>
              </a:extLst>
            </p:cNvPr>
            <p:cNvSpPr txBox="1"/>
            <p:nvPr/>
          </p:nvSpPr>
          <p:spPr>
            <a:xfrm>
              <a:off x="10382954" y="4442900"/>
              <a:ext cx="809378" cy="461665"/>
            </a:xfrm>
            <a:prstGeom prst="rect">
              <a:avLst/>
            </a:prstGeom>
            <a:noFill/>
          </p:spPr>
          <p:txBody>
            <a:bodyPr wrap="square" rtlCol="0">
              <a:spAutoFit/>
            </a:bodyPr>
            <a:lstStyle/>
            <a:p>
              <a:r>
                <a:rPr lang="en-US" sz="2400" dirty="0"/>
                <a:t>30</a:t>
              </a:r>
              <a:r>
                <a:rPr lang="en-US" sz="2400" dirty="0">
                  <a:latin typeface="Calibri" panose="020F0502020204030204" pitchFamily="34" charset="0"/>
                  <a:cs typeface="Calibri" panose="020F0502020204030204" pitchFamily="34" charset="0"/>
                </a:rPr>
                <a:t>⁰</a:t>
              </a:r>
              <a:r>
                <a:rPr lang="en-US" sz="2400" dirty="0"/>
                <a:t> </a:t>
              </a:r>
            </a:p>
          </p:txBody>
        </p:sp>
        <p:sp>
          <p:nvSpPr>
            <p:cNvPr id="57" name="TextBox 56">
              <a:extLst>
                <a:ext uri="{FF2B5EF4-FFF2-40B4-BE49-F238E27FC236}">
                  <a16:creationId xmlns:a16="http://schemas.microsoft.com/office/drawing/2014/main" id="{E0665CFE-0348-4CE6-B559-3F6837E8E6D6}"/>
                </a:ext>
              </a:extLst>
            </p:cNvPr>
            <p:cNvSpPr txBox="1"/>
            <p:nvPr/>
          </p:nvSpPr>
          <p:spPr>
            <a:xfrm>
              <a:off x="5492652" y="4115135"/>
              <a:ext cx="3954578" cy="2031325"/>
            </a:xfrm>
            <a:prstGeom prst="rect">
              <a:avLst/>
            </a:prstGeom>
            <a:noFill/>
          </p:spPr>
          <p:txBody>
            <a:bodyPr wrap="square" rtlCol="0">
              <a:spAutoFit/>
            </a:bodyPr>
            <a:lstStyle/>
            <a:p>
              <a:r>
                <a:rPr lang="en-US" dirty="0"/>
                <a:t>Recall from geometry how the 30 deg incline angle transfers to the diagram at the right…  As a sanity check, how does the angle between the purple and back lines change as the incline angle goes to zero?  The purple force becomes the weight force and the angle is Zero…</a:t>
              </a:r>
            </a:p>
          </p:txBody>
        </p:sp>
        <p:sp>
          <p:nvSpPr>
            <p:cNvPr id="64" name="TextBox 63">
              <a:extLst>
                <a:ext uri="{FF2B5EF4-FFF2-40B4-BE49-F238E27FC236}">
                  <a16:creationId xmlns:a16="http://schemas.microsoft.com/office/drawing/2014/main" id="{04D65639-A150-43E2-915B-68CE1DE63366}"/>
                </a:ext>
              </a:extLst>
            </p:cNvPr>
            <p:cNvSpPr txBox="1"/>
            <p:nvPr/>
          </p:nvSpPr>
          <p:spPr>
            <a:xfrm>
              <a:off x="4094574" y="4341073"/>
              <a:ext cx="534467" cy="369332"/>
            </a:xfrm>
            <a:prstGeom prst="rect">
              <a:avLst/>
            </a:prstGeom>
            <a:noFill/>
          </p:spPr>
          <p:txBody>
            <a:bodyPr wrap="square" rtlCol="0">
              <a:spAutoFit/>
            </a:bodyPr>
            <a:lstStyle/>
            <a:p>
              <a:r>
                <a:rPr lang="en-US" dirty="0"/>
                <a:t>30</a:t>
              </a:r>
              <a:r>
                <a:rPr lang="en-US" dirty="0">
                  <a:latin typeface="Calibri" panose="020F0502020204030204" pitchFamily="34" charset="0"/>
                  <a:cs typeface="Calibri" panose="020F0502020204030204" pitchFamily="34" charset="0"/>
                </a:rPr>
                <a:t>⁰</a:t>
              </a:r>
              <a:endParaRPr lang="en-US" dirty="0"/>
            </a:p>
          </p:txBody>
        </p:sp>
      </p:grpSp>
    </p:spTree>
    <p:extLst>
      <p:ext uri="{BB962C8B-B14F-4D97-AF65-F5344CB8AC3E}">
        <p14:creationId xmlns:p14="http://schemas.microsoft.com/office/powerpoint/2010/main" val="121344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8BF869-94DB-4D4A-95AE-0C7EE18F4E07}"/>
              </a:ext>
            </a:extLst>
          </p:cNvPr>
          <p:cNvSpPr>
            <a:spLocks noGrp="1"/>
          </p:cNvSpPr>
          <p:nvPr>
            <p:ph type="sldNum" sz="quarter" idx="12"/>
          </p:nvPr>
        </p:nvSpPr>
        <p:spPr/>
        <p:txBody>
          <a:bodyPr/>
          <a:lstStyle/>
          <a:p>
            <a:fld id="{BF606503-8B3B-44C2-AA5C-EBA343A11892}" type="slidenum">
              <a:rPr lang="en-US" smtClean="0"/>
              <a:t>16</a:t>
            </a:fld>
            <a:endParaRPr lang="en-US"/>
          </a:p>
        </p:txBody>
      </p:sp>
      <p:grpSp>
        <p:nvGrpSpPr>
          <p:cNvPr id="13" name="Group 12">
            <a:extLst>
              <a:ext uri="{FF2B5EF4-FFF2-40B4-BE49-F238E27FC236}">
                <a16:creationId xmlns:a16="http://schemas.microsoft.com/office/drawing/2014/main" id="{8ADB81E1-99BF-4E5D-93CC-8799AB5045D5}"/>
              </a:ext>
            </a:extLst>
          </p:cNvPr>
          <p:cNvGrpSpPr/>
          <p:nvPr/>
        </p:nvGrpSpPr>
        <p:grpSpPr>
          <a:xfrm>
            <a:off x="1131489" y="1470879"/>
            <a:ext cx="3740963" cy="5194722"/>
            <a:chOff x="8286268" y="1275133"/>
            <a:chExt cx="3740963" cy="5194722"/>
          </a:xfrm>
        </p:grpSpPr>
        <p:sp>
          <p:nvSpPr>
            <p:cNvPr id="58" name="Rectangle 57">
              <a:extLst>
                <a:ext uri="{FF2B5EF4-FFF2-40B4-BE49-F238E27FC236}">
                  <a16:creationId xmlns:a16="http://schemas.microsoft.com/office/drawing/2014/main" id="{AAA07C1E-53C0-4B4E-B226-28BFB3041E52}"/>
                </a:ext>
              </a:extLst>
            </p:cNvPr>
            <p:cNvSpPr/>
            <p:nvPr/>
          </p:nvSpPr>
          <p:spPr>
            <a:xfrm rot="3636442">
              <a:off x="9071139" y="2249100"/>
              <a:ext cx="448376" cy="48961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a:extLst>
                <a:ext uri="{FF2B5EF4-FFF2-40B4-BE49-F238E27FC236}">
                  <a16:creationId xmlns:a16="http://schemas.microsoft.com/office/drawing/2014/main" id="{E5657236-0548-4B3C-8622-12CA8DA2DF94}"/>
                </a:ext>
              </a:extLst>
            </p:cNvPr>
            <p:cNvCxnSpPr>
              <a:cxnSpLocks/>
            </p:cNvCxnSpPr>
            <p:nvPr/>
          </p:nvCxnSpPr>
          <p:spPr>
            <a:xfrm>
              <a:off x="10926479" y="1417426"/>
              <a:ext cx="61661" cy="445622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E66435C-0D7D-4426-99F7-B30936CB99CE}"/>
                </a:ext>
              </a:extLst>
            </p:cNvPr>
            <p:cNvCxnSpPr>
              <a:cxnSpLocks/>
            </p:cNvCxnSpPr>
            <p:nvPr/>
          </p:nvCxnSpPr>
          <p:spPr>
            <a:xfrm flipH="1">
              <a:off x="8948517" y="1430318"/>
              <a:ext cx="1993716" cy="96424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7CD0B73-5D4B-42B4-A2FB-BA8FC81DE70D}"/>
                </a:ext>
              </a:extLst>
            </p:cNvPr>
            <p:cNvCxnSpPr>
              <a:cxnSpLocks/>
            </p:cNvCxnSpPr>
            <p:nvPr/>
          </p:nvCxnSpPr>
          <p:spPr>
            <a:xfrm>
              <a:off x="8948517" y="2394567"/>
              <a:ext cx="2039623" cy="3479087"/>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AE1E6DD-682C-48A5-8C31-F81858F5C72E}"/>
                </a:ext>
              </a:extLst>
            </p:cNvPr>
            <p:cNvSpPr txBox="1"/>
            <p:nvPr/>
          </p:nvSpPr>
          <p:spPr>
            <a:xfrm>
              <a:off x="11144589" y="5568125"/>
              <a:ext cx="882642" cy="461665"/>
            </a:xfrm>
            <a:prstGeom prst="rect">
              <a:avLst/>
            </a:prstGeom>
            <a:noFill/>
          </p:spPr>
          <p:txBody>
            <a:bodyPr wrap="square" rtlCol="0">
              <a:spAutoFit/>
            </a:bodyPr>
            <a:lstStyle/>
            <a:p>
              <a:r>
                <a:rPr lang="en-US" sz="2400" dirty="0"/>
                <a:t>20 N </a:t>
              </a:r>
            </a:p>
          </p:txBody>
        </p:sp>
        <p:sp>
          <p:nvSpPr>
            <p:cNvPr id="55" name="TextBox 54">
              <a:extLst>
                <a:ext uri="{FF2B5EF4-FFF2-40B4-BE49-F238E27FC236}">
                  <a16:creationId xmlns:a16="http://schemas.microsoft.com/office/drawing/2014/main" id="{CBA81B45-F9C2-46FA-884D-1D7986A558A4}"/>
                </a:ext>
              </a:extLst>
            </p:cNvPr>
            <p:cNvSpPr txBox="1"/>
            <p:nvPr/>
          </p:nvSpPr>
          <p:spPr>
            <a:xfrm rot="20054109">
              <a:off x="8286268" y="1275133"/>
              <a:ext cx="3564716" cy="461665"/>
            </a:xfrm>
            <a:prstGeom prst="rect">
              <a:avLst/>
            </a:prstGeom>
            <a:noFill/>
          </p:spPr>
          <p:txBody>
            <a:bodyPr wrap="square" rtlCol="0">
              <a:spAutoFit/>
            </a:bodyPr>
            <a:lstStyle/>
            <a:p>
              <a:r>
                <a:rPr lang="en-US" sz="2400" dirty="0">
                  <a:solidFill>
                    <a:srgbClr val="FF0000"/>
                  </a:solidFill>
                </a:rPr>
                <a:t>Force</a:t>
              </a:r>
              <a:r>
                <a:rPr lang="en-US" sz="2400" baseline="-25000" dirty="0">
                  <a:solidFill>
                    <a:srgbClr val="FF0000"/>
                  </a:solidFill>
                </a:rPr>
                <a:t>Par</a:t>
              </a:r>
              <a:r>
                <a:rPr lang="en-US" sz="2400" dirty="0">
                  <a:solidFill>
                    <a:srgbClr val="FF0000"/>
                  </a:solidFill>
                </a:rPr>
                <a:t> = </a:t>
              </a:r>
              <a:r>
                <a:rPr lang="en-US" sz="2400" dirty="0" err="1">
                  <a:solidFill>
                    <a:srgbClr val="FF0000"/>
                  </a:solidFill>
                </a:rPr>
                <a:t>Wt</a:t>
              </a:r>
              <a:r>
                <a:rPr lang="en-US" sz="2400" dirty="0">
                  <a:solidFill>
                    <a:srgbClr val="FF0000"/>
                  </a:solidFill>
                </a:rPr>
                <a:t>  *  Sine (Ang)</a:t>
              </a:r>
            </a:p>
          </p:txBody>
        </p:sp>
        <p:sp>
          <p:nvSpPr>
            <p:cNvPr id="56" name="TextBox 55">
              <a:extLst>
                <a:ext uri="{FF2B5EF4-FFF2-40B4-BE49-F238E27FC236}">
                  <a16:creationId xmlns:a16="http://schemas.microsoft.com/office/drawing/2014/main" id="{237E2E2C-162A-414B-9B26-E713DD257909}"/>
                </a:ext>
              </a:extLst>
            </p:cNvPr>
            <p:cNvSpPr txBox="1"/>
            <p:nvPr/>
          </p:nvSpPr>
          <p:spPr>
            <a:xfrm rot="3556172">
              <a:off x="7652584" y="4228195"/>
              <a:ext cx="4021654" cy="461665"/>
            </a:xfrm>
            <a:prstGeom prst="rect">
              <a:avLst/>
            </a:prstGeom>
            <a:noFill/>
          </p:spPr>
          <p:txBody>
            <a:bodyPr wrap="square" rtlCol="0">
              <a:spAutoFit/>
            </a:bodyPr>
            <a:lstStyle/>
            <a:p>
              <a:r>
                <a:rPr lang="en-US" sz="2400" dirty="0">
                  <a:solidFill>
                    <a:srgbClr val="7030A0"/>
                  </a:solidFill>
                </a:rPr>
                <a:t>Force</a:t>
              </a:r>
              <a:r>
                <a:rPr lang="en-US" sz="2400" baseline="-25000" dirty="0">
                  <a:solidFill>
                    <a:srgbClr val="7030A0"/>
                  </a:solidFill>
                </a:rPr>
                <a:t>Perp</a:t>
              </a:r>
              <a:r>
                <a:rPr lang="en-US" sz="2400" dirty="0">
                  <a:solidFill>
                    <a:srgbClr val="7030A0"/>
                  </a:solidFill>
                </a:rPr>
                <a:t>  =   </a:t>
              </a:r>
              <a:r>
                <a:rPr lang="en-US" sz="2400" dirty="0" err="1">
                  <a:solidFill>
                    <a:srgbClr val="7030A0"/>
                  </a:solidFill>
                </a:rPr>
                <a:t>Wt</a:t>
              </a:r>
              <a:r>
                <a:rPr lang="en-US" sz="2400" dirty="0">
                  <a:solidFill>
                    <a:srgbClr val="7030A0"/>
                  </a:solidFill>
                </a:rPr>
                <a:t>  *  Cos (Ang)</a:t>
              </a:r>
            </a:p>
          </p:txBody>
        </p:sp>
      </p:grpSp>
      <p:sp>
        <p:nvSpPr>
          <p:cNvPr id="63" name="TextBox 62">
            <a:extLst>
              <a:ext uri="{FF2B5EF4-FFF2-40B4-BE49-F238E27FC236}">
                <a16:creationId xmlns:a16="http://schemas.microsoft.com/office/drawing/2014/main" id="{0C42EE14-6983-4B64-A550-3EAB5E808C2A}"/>
              </a:ext>
            </a:extLst>
          </p:cNvPr>
          <p:cNvSpPr txBox="1"/>
          <p:nvPr/>
        </p:nvSpPr>
        <p:spPr>
          <a:xfrm>
            <a:off x="2050473" y="277087"/>
            <a:ext cx="8091054" cy="584775"/>
          </a:xfrm>
          <a:prstGeom prst="rect">
            <a:avLst/>
          </a:prstGeom>
          <a:noFill/>
        </p:spPr>
        <p:txBody>
          <a:bodyPr wrap="square" rtlCol="0">
            <a:spAutoFit/>
          </a:bodyPr>
          <a:lstStyle/>
          <a:p>
            <a:pPr algn="ctr"/>
            <a:r>
              <a:rPr lang="en-US" sz="3200" dirty="0"/>
              <a:t>Why is Torque Important ?</a:t>
            </a:r>
          </a:p>
        </p:txBody>
      </p:sp>
      <p:sp>
        <p:nvSpPr>
          <p:cNvPr id="35" name="TextBox 34">
            <a:extLst>
              <a:ext uri="{FF2B5EF4-FFF2-40B4-BE49-F238E27FC236}">
                <a16:creationId xmlns:a16="http://schemas.microsoft.com/office/drawing/2014/main" id="{6EC25B67-F156-420D-9952-397D063BE0ED}"/>
              </a:ext>
            </a:extLst>
          </p:cNvPr>
          <p:cNvSpPr txBox="1"/>
          <p:nvPr/>
        </p:nvSpPr>
        <p:spPr>
          <a:xfrm>
            <a:off x="5386670" y="2455688"/>
            <a:ext cx="5522650" cy="2246769"/>
          </a:xfrm>
          <a:prstGeom prst="rect">
            <a:avLst/>
          </a:prstGeom>
          <a:noFill/>
        </p:spPr>
        <p:txBody>
          <a:bodyPr wrap="square" rtlCol="0">
            <a:spAutoFit/>
          </a:bodyPr>
          <a:lstStyle/>
          <a:p>
            <a:r>
              <a:rPr lang="en-US" sz="2800" b="1" dirty="0">
                <a:solidFill>
                  <a:srgbClr val="FF0000"/>
                </a:solidFill>
              </a:rPr>
              <a:t>Force</a:t>
            </a:r>
            <a:r>
              <a:rPr lang="en-US" sz="2800" b="1" baseline="-25000" dirty="0">
                <a:solidFill>
                  <a:srgbClr val="FF0000"/>
                </a:solidFill>
              </a:rPr>
              <a:t>Parallel</a:t>
            </a:r>
            <a:r>
              <a:rPr lang="en-US" sz="2800" dirty="0"/>
              <a:t>   =   20 N   x    Sine (30)</a:t>
            </a:r>
          </a:p>
          <a:p>
            <a:endParaRPr lang="en-US" sz="2800" dirty="0"/>
          </a:p>
          <a:p>
            <a:r>
              <a:rPr lang="en-US" sz="2800" dirty="0"/>
              <a:t>                      =   20 N   x  0.5</a:t>
            </a:r>
          </a:p>
          <a:p>
            <a:endParaRPr lang="en-US" sz="2800" dirty="0"/>
          </a:p>
          <a:p>
            <a:r>
              <a:rPr lang="en-US" sz="2800" dirty="0"/>
              <a:t>                      =   10 N </a:t>
            </a:r>
          </a:p>
        </p:txBody>
      </p:sp>
      <p:sp>
        <p:nvSpPr>
          <p:cNvPr id="37" name="TextBox 36">
            <a:extLst>
              <a:ext uri="{FF2B5EF4-FFF2-40B4-BE49-F238E27FC236}">
                <a16:creationId xmlns:a16="http://schemas.microsoft.com/office/drawing/2014/main" id="{E7CF0482-D15A-449A-876D-42BF7CDBA49A}"/>
              </a:ext>
            </a:extLst>
          </p:cNvPr>
          <p:cNvSpPr txBox="1"/>
          <p:nvPr/>
        </p:nvSpPr>
        <p:spPr>
          <a:xfrm>
            <a:off x="3174430" y="4589249"/>
            <a:ext cx="809378" cy="461665"/>
          </a:xfrm>
          <a:prstGeom prst="rect">
            <a:avLst/>
          </a:prstGeom>
          <a:noFill/>
        </p:spPr>
        <p:txBody>
          <a:bodyPr wrap="square" rtlCol="0">
            <a:spAutoFit/>
          </a:bodyPr>
          <a:lstStyle/>
          <a:p>
            <a:r>
              <a:rPr lang="en-US" sz="2400" dirty="0"/>
              <a:t>30</a:t>
            </a:r>
            <a:r>
              <a:rPr lang="en-US" sz="2400" dirty="0">
                <a:latin typeface="Calibri" panose="020F0502020204030204" pitchFamily="34" charset="0"/>
                <a:cs typeface="Calibri" panose="020F0502020204030204" pitchFamily="34" charset="0"/>
              </a:rPr>
              <a:t>⁰</a:t>
            </a:r>
            <a:r>
              <a:rPr lang="en-US" sz="2400" dirty="0"/>
              <a:t> </a:t>
            </a:r>
          </a:p>
        </p:txBody>
      </p:sp>
      <p:sp>
        <p:nvSpPr>
          <p:cNvPr id="15" name="TextBox 14">
            <a:extLst>
              <a:ext uri="{FF2B5EF4-FFF2-40B4-BE49-F238E27FC236}">
                <a16:creationId xmlns:a16="http://schemas.microsoft.com/office/drawing/2014/main" id="{6FF03A9F-246D-4E77-A0A9-FC6942EA2D8F}"/>
              </a:ext>
            </a:extLst>
          </p:cNvPr>
          <p:cNvSpPr txBox="1"/>
          <p:nvPr/>
        </p:nvSpPr>
        <p:spPr>
          <a:xfrm>
            <a:off x="5386671" y="4848629"/>
            <a:ext cx="5281330" cy="1323439"/>
          </a:xfrm>
          <a:prstGeom prst="rect">
            <a:avLst/>
          </a:prstGeom>
          <a:noFill/>
        </p:spPr>
        <p:txBody>
          <a:bodyPr wrap="square" rtlCol="0">
            <a:spAutoFit/>
          </a:bodyPr>
          <a:lstStyle/>
          <a:p>
            <a:r>
              <a:rPr lang="en-US" sz="2000" b="1" dirty="0"/>
              <a:t>NOTE:</a:t>
            </a:r>
            <a:r>
              <a:rPr lang="en-US" sz="2000" dirty="0"/>
              <a:t>  Calculating the perpendicular (a.k.a. normal) force shows how the frictional force</a:t>
            </a:r>
          </a:p>
          <a:p>
            <a:r>
              <a:rPr lang="en-US" sz="2000" dirty="0"/>
              <a:t>(F = Normal Force  x  Coefficient of Friction) decreases as the incline increases…  </a:t>
            </a:r>
          </a:p>
        </p:txBody>
      </p:sp>
      <p:sp>
        <p:nvSpPr>
          <p:cNvPr id="16" name="TextBox 15">
            <a:extLst>
              <a:ext uri="{FF2B5EF4-FFF2-40B4-BE49-F238E27FC236}">
                <a16:creationId xmlns:a16="http://schemas.microsoft.com/office/drawing/2014/main" id="{DD1B0F2A-E718-4771-AAED-C95A9E187479}"/>
              </a:ext>
            </a:extLst>
          </p:cNvPr>
          <p:cNvSpPr txBox="1"/>
          <p:nvPr/>
        </p:nvSpPr>
        <p:spPr>
          <a:xfrm>
            <a:off x="5386670" y="1138991"/>
            <a:ext cx="5522650" cy="1200329"/>
          </a:xfrm>
          <a:prstGeom prst="rect">
            <a:avLst/>
          </a:prstGeom>
          <a:noFill/>
        </p:spPr>
        <p:txBody>
          <a:bodyPr wrap="square" rtlCol="0">
            <a:spAutoFit/>
          </a:bodyPr>
          <a:lstStyle/>
          <a:p>
            <a:r>
              <a:rPr lang="en-US" sz="2400" dirty="0"/>
              <a:t>The </a:t>
            </a:r>
            <a:r>
              <a:rPr lang="en-US" sz="2400" dirty="0">
                <a:solidFill>
                  <a:srgbClr val="FF0000"/>
                </a:solidFill>
              </a:rPr>
              <a:t>RED equation</a:t>
            </a:r>
            <a:r>
              <a:rPr lang="en-US" sz="2400" dirty="0"/>
              <a:t> can be used to calculate the force that the drive system must fight against:</a:t>
            </a:r>
          </a:p>
        </p:txBody>
      </p:sp>
    </p:spTree>
    <p:extLst>
      <p:ext uri="{BB962C8B-B14F-4D97-AF65-F5344CB8AC3E}">
        <p14:creationId xmlns:p14="http://schemas.microsoft.com/office/powerpoint/2010/main" val="336765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E1F400-2FF1-422A-A30B-DAD8834CC270}"/>
              </a:ext>
            </a:extLst>
          </p:cNvPr>
          <p:cNvSpPr>
            <a:spLocks noGrp="1"/>
          </p:cNvSpPr>
          <p:nvPr>
            <p:ph type="sldNum" sz="quarter" idx="12"/>
          </p:nvPr>
        </p:nvSpPr>
        <p:spPr/>
        <p:txBody>
          <a:bodyPr/>
          <a:lstStyle/>
          <a:p>
            <a:fld id="{BF606503-8B3B-44C2-AA5C-EBA343A11892}" type="slidenum">
              <a:rPr lang="en-US" smtClean="0"/>
              <a:t>17</a:t>
            </a:fld>
            <a:endParaRPr lang="en-US"/>
          </a:p>
        </p:txBody>
      </p:sp>
      <p:grpSp>
        <p:nvGrpSpPr>
          <p:cNvPr id="5" name="Group 4">
            <a:extLst>
              <a:ext uri="{FF2B5EF4-FFF2-40B4-BE49-F238E27FC236}">
                <a16:creationId xmlns:a16="http://schemas.microsoft.com/office/drawing/2014/main" id="{82A93B84-435E-405C-BB0C-49C5AA71CC3B}"/>
              </a:ext>
            </a:extLst>
          </p:cNvPr>
          <p:cNvGrpSpPr/>
          <p:nvPr/>
        </p:nvGrpSpPr>
        <p:grpSpPr>
          <a:xfrm>
            <a:off x="4859594" y="775948"/>
            <a:ext cx="2898950" cy="2663492"/>
            <a:chOff x="1648691" y="2355273"/>
            <a:chExt cx="1496291" cy="1399309"/>
          </a:xfrm>
        </p:grpSpPr>
        <p:sp>
          <p:nvSpPr>
            <p:cNvPr id="10" name="Oval 9">
              <a:extLst>
                <a:ext uri="{FF2B5EF4-FFF2-40B4-BE49-F238E27FC236}">
                  <a16:creationId xmlns:a16="http://schemas.microsoft.com/office/drawing/2014/main" id="{91F19E8B-ACA8-4D2D-BB33-452FAFF9CD9B}"/>
                </a:ext>
              </a:extLst>
            </p:cNvPr>
            <p:cNvSpPr/>
            <p:nvPr/>
          </p:nvSpPr>
          <p:spPr>
            <a:xfrm>
              <a:off x="1648691" y="2355273"/>
              <a:ext cx="1496291" cy="13993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25997E6-8F61-4F7D-A3E0-D4CC305E27F7}"/>
                </a:ext>
              </a:extLst>
            </p:cNvPr>
            <p:cNvSpPr/>
            <p:nvPr/>
          </p:nvSpPr>
          <p:spPr>
            <a:xfrm>
              <a:off x="1884218" y="2590800"/>
              <a:ext cx="1039090" cy="9559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2C995AD-7246-4010-88C6-4C08DA14B9FE}"/>
                </a:ext>
              </a:extLst>
            </p:cNvPr>
            <p:cNvSpPr/>
            <p:nvPr/>
          </p:nvSpPr>
          <p:spPr>
            <a:xfrm>
              <a:off x="2271026" y="2964873"/>
              <a:ext cx="239927" cy="2078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a:extLst>
              <a:ext uri="{FF2B5EF4-FFF2-40B4-BE49-F238E27FC236}">
                <a16:creationId xmlns:a16="http://schemas.microsoft.com/office/drawing/2014/main" id="{B6085612-C586-4680-80C8-E527706B7154}"/>
              </a:ext>
            </a:extLst>
          </p:cNvPr>
          <p:cNvCxnSpPr>
            <a:cxnSpLocks/>
          </p:cNvCxnSpPr>
          <p:nvPr/>
        </p:nvCxnSpPr>
        <p:spPr>
          <a:xfrm flipV="1">
            <a:off x="4682835" y="2035938"/>
            <a:ext cx="4911655" cy="2411436"/>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E6DF28D-34BD-4E2F-9700-FBE5388B3F34}"/>
              </a:ext>
            </a:extLst>
          </p:cNvPr>
          <p:cNvCxnSpPr>
            <a:cxnSpLocks/>
          </p:cNvCxnSpPr>
          <p:nvPr/>
        </p:nvCxnSpPr>
        <p:spPr>
          <a:xfrm flipH="1">
            <a:off x="4378036" y="2175710"/>
            <a:ext cx="1875033" cy="98418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249FBB-2250-4C8B-B649-C9074578655C}"/>
              </a:ext>
            </a:extLst>
          </p:cNvPr>
          <p:cNvSpPr txBox="1"/>
          <p:nvPr/>
        </p:nvSpPr>
        <p:spPr>
          <a:xfrm>
            <a:off x="3052511" y="2826157"/>
            <a:ext cx="1264566" cy="830997"/>
          </a:xfrm>
          <a:prstGeom prst="rect">
            <a:avLst/>
          </a:prstGeom>
          <a:noFill/>
        </p:spPr>
        <p:txBody>
          <a:bodyPr wrap="square" rtlCol="0">
            <a:spAutoFit/>
          </a:bodyPr>
          <a:lstStyle/>
          <a:p>
            <a:r>
              <a:rPr lang="en-US" sz="2400" dirty="0"/>
              <a:t>Weight Force</a:t>
            </a:r>
          </a:p>
        </p:txBody>
      </p:sp>
      <p:sp>
        <p:nvSpPr>
          <p:cNvPr id="25" name="TextBox 24">
            <a:extLst>
              <a:ext uri="{FF2B5EF4-FFF2-40B4-BE49-F238E27FC236}">
                <a16:creationId xmlns:a16="http://schemas.microsoft.com/office/drawing/2014/main" id="{CDD1ADAD-E8EC-4585-B38F-F8A3382B08A8}"/>
              </a:ext>
            </a:extLst>
          </p:cNvPr>
          <p:cNvSpPr txBox="1"/>
          <p:nvPr/>
        </p:nvSpPr>
        <p:spPr>
          <a:xfrm>
            <a:off x="955964" y="5450664"/>
            <a:ext cx="10169236" cy="830997"/>
          </a:xfrm>
          <a:prstGeom prst="rect">
            <a:avLst/>
          </a:prstGeom>
          <a:noFill/>
        </p:spPr>
        <p:txBody>
          <a:bodyPr wrap="square" rtlCol="0">
            <a:spAutoFit/>
          </a:bodyPr>
          <a:lstStyle/>
          <a:p>
            <a:pPr algn="ctr"/>
            <a:r>
              <a:rPr lang="en-US" sz="2400" dirty="0"/>
              <a:t>To keep from rolling back, the wheel force must be equal to the weight force.  To climb, the wheel force must be greater than the weight force (Newton’s Law). </a:t>
            </a:r>
          </a:p>
        </p:txBody>
      </p:sp>
      <p:grpSp>
        <p:nvGrpSpPr>
          <p:cNvPr id="19" name="Group 18">
            <a:extLst>
              <a:ext uri="{FF2B5EF4-FFF2-40B4-BE49-F238E27FC236}">
                <a16:creationId xmlns:a16="http://schemas.microsoft.com/office/drawing/2014/main" id="{B2533F5C-F5EC-423D-9A6D-AA2CAAC6613F}"/>
              </a:ext>
            </a:extLst>
          </p:cNvPr>
          <p:cNvGrpSpPr/>
          <p:nvPr/>
        </p:nvGrpSpPr>
        <p:grpSpPr>
          <a:xfrm>
            <a:off x="5863969" y="2826157"/>
            <a:ext cx="5809290" cy="2496662"/>
            <a:chOff x="5863969" y="2826157"/>
            <a:chExt cx="5809290" cy="2496662"/>
          </a:xfrm>
        </p:grpSpPr>
        <p:cxnSp>
          <p:nvCxnSpPr>
            <p:cNvPr id="21" name="Straight Arrow Connector 20">
              <a:extLst>
                <a:ext uri="{FF2B5EF4-FFF2-40B4-BE49-F238E27FC236}">
                  <a16:creationId xmlns:a16="http://schemas.microsoft.com/office/drawing/2014/main" id="{D96ED8F3-51A4-4265-97AF-4A7AC04301FA}"/>
                </a:ext>
              </a:extLst>
            </p:cNvPr>
            <p:cNvCxnSpPr>
              <a:cxnSpLocks/>
            </p:cNvCxnSpPr>
            <p:nvPr/>
          </p:nvCxnSpPr>
          <p:spPr>
            <a:xfrm flipV="1">
              <a:off x="6190729" y="2943777"/>
              <a:ext cx="1782553" cy="89603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0C707F9-F710-4353-941F-4F259824D5EC}"/>
                </a:ext>
              </a:extLst>
            </p:cNvPr>
            <p:cNvSpPr txBox="1"/>
            <p:nvPr/>
          </p:nvSpPr>
          <p:spPr>
            <a:xfrm>
              <a:off x="7122695" y="3328015"/>
              <a:ext cx="4550564" cy="461665"/>
            </a:xfrm>
            <a:prstGeom prst="rect">
              <a:avLst/>
            </a:prstGeom>
            <a:noFill/>
          </p:spPr>
          <p:txBody>
            <a:bodyPr wrap="square" rtlCol="0">
              <a:spAutoFit/>
            </a:bodyPr>
            <a:lstStyle/>
            <a:p>
              <a:r>
                <a:rPr lang="en-US" sz="2400" dirty="0"/>
                <a:t>Wheel Force = Weight Force</a:t>
              </a:r>
              <a:endParaRPr lang="en-US" sz="2000" dirty="0"/>
            </a:p>
          </p:txBody>
        </p:sp>
        <p:cxnSp>
          <p:nvCxnSpPr>
            <p:cNvPr id="26" name="Straight Arrow Connector 25">
              <a:extLst>
                <a:ext uri="{FF2B5EF4-FFF2-40B4-BE49-F238E27FC236}">
                  <a16:creationId xmlns:a16="http://schemas.microsoft.com/office/drawing/2014/main" id="{04659ECB-8C35-48DD-8FF3-FF7EB253AEE7}"/>
                </a:ext>
              </a:extLst>
            </p:cNvPr>
            <p:cNvCxnSpPr>
              <a:cxnSpLocks/>
            </p:cNvCxnSpPr>
            <p:nvPr/>
          </p:nvCxnSpPr>
          <p:spPr>
            <a:xfrm flipH="1">
              <a:off x="5863969" y="2826157"/>
              <a:ext cx="1894575" cy="91706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68BCAD8-EBF7-4701-9673-613262609C53}"/>
                </a:ext>
              </a:extLst>
            </p:cNvPr>
            <p:cNvSpPr txBox="1"/>
            <p:nvPr/>
          </p:nvSpPr>
          <p:spPr>
            <a:xfrm>
              <a:off x="6342463" y="3999380"/>
              <a:ext cx="5308913" cy="1323439"/>
            </a:xfrm>
            <a:prstGeom prst="rect">
              <a:avLst/>
            </a:prstGeom>
            <a:noFill/>
          </p:spPr>
          <p:txBody>
            <a:bodyPr wrap="square" rtlCol="0">
              <a:spAutoFit/>
            </a:bodyPr>
            <a:lstStyle/>
            <a:p>
              <a:r>
                <a:rPr lang="en-US" sz="2000" b="1" dirty="0"/>
                <a:t>Note:</a:t>
              </a:r>
              <a:r>
                <a:rPr lang="en-US" sz="2000" dirty="0"/>
                <a:t>  The wheel pushes on the surface, and the surface pushes with an equal and opposite force(Newton’s Law – hence the use of the dual arrows…</a:t>
              </a:r>
            </a:p>
          </p:txBody>
        </p:sp>
      </p:grpSp>
    </p:spTree>
    <p:extLst>
      <p:ext uri="{BB962C8B-B14F-4D97-AF65-F5344CB8AC3E}">
        <p14:creationId xmlns:p14="http://schemas.microsoft.com/office/powerpoint/2010/main" val="214801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E1F400-2FF1-422A-A30B-DAD8834CC270}"/>
              </a:ext>
            </a:extLst>
          </p:cNvPr>
          <p:cNvSpPr>
            <a:spLocks noGrp="1"/>
          </p:cNvSpPr>
          <p:nvPr>
            <p:ph type="sldNum" sz="quarter" idx="12"/>
          </p:nvPr>
        </p:nvSpPr>
        <p:spPr/>
        <p:txBody>
          <a:bodyPr/>
          <a:lstStyle/>
          <a:p>
            <a:fld id="{BF606503-8B3B-44C2-AA5C-EBA343A11892}" type="slidenum">
              <a:rPr lang="en-US" smtClean="0"/>
              <a:t>18</a:t>
            </a:fld>
            <a:endParaRPr lang="en-US"/>
          </a:p>
        </p:txBody>
      </p:sp>
      <p:grpSp>
        <p:nvGrpSpPr>
          <p:cNvPr id="5" name="Group 4">
            <a:extLst>
              <a:ext uri="{FF2B5EF4-FFF2-40B4-BE49-F238E27FC236}">
                <a16:creationId xmlns:a16="http://schemas.microsoft.com/office/drawing/2014/main" id="{82A93B84-435E-405C-BB0C-49C5AA71CC3B}"/>
              </a:ext>
            </a:extLst>
          </p:cNvPr>
          <p:cNvGrpSpPr/>
          <p:nvPr/>
        </p:nvGrpSpPr>
        <p:grpSpPr>
          <a:xfrm>
            <a:off x="4859594" y="775948"/>
            <a:ext cx="2898950" cy="2663492"/>
            <a:chOff x="1648691" y="2355273"/>
            <a:chExt cx="1496291" cy="1399309"/>
          </a:xfrm>
        </p:grpSpPr>
        <p:sp>
          <p:nvSpPr>
            <p:cNvPr id="10" name="Oval 9">
              <a:extLst>
                <a:ext uri="{FF2B5EF4-FFF2-40B4-BE49-F238E27FC236}">
                  <a16:creationId xmlns:a16="http://schemas.microsoft.com/office/drawing/2014/main" id="{91F19E8B-ACA8-4D2D-BB33-452FAFF9CD9B}"/>
                </a:ext>
              </a:extLst>
            </p:cNvPr>
            <p:cNvSpPr/>
            <p:nvPr/>
          </p:nvSpPr>
          <p:spPr>
            <a:xfrm>
              <a:off x="1648691" y="2355273"/>
              <a:ext cx="1496291" cy="13993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25997E6-8F61-4F7D-A3E0-D4CC305E27F7}"/>
                </a:ext>
              </a:extLst>
            </p:cNvPr>
            <p:cNvSpPr/>
            <p:nvPr/>
          </p:nvSpPr>
          <p:spPr>
            <a:xfrm>
              <a:off x="1884218" y="2590800"/>
              <a:ext cx="1039090" cy="9559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2C995AD-7246-4010-88C6-4C08DA14B9FE}"/>
                </a:ext>
              </a:extLst>
            </p:cNvPr>
            <p:cNvSpPr/>
            <p:nvPr/>
          </p:nvSpPr>
          <p:spPr>
            <a:xfrm>
              <a:off x="2271026" y="2964873"/>
              <a:ext cx="239927" cy="2078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a:extLst>
              <a:ext uri="{FF2B5EF4-FFF2-40B4-BE49-F238E27FC236}">
                <a16:creationId xmlns:a16="http://schemas.microsoft.com/office/drawing/2014/main" id="{B6085612-C586-4680-80C8-E527706B7154}"/>
              </a:ext>
            </a:extLst>
          </p:cNvPr>
          <p:cNvCxnSpPr>
            <a:cxnSpLocks/>
          </p:cNvCxnSpPr>
          <p:nvPr/>
        </p:nvCxnSpPr>
        <p:spPr>
          <a:xfrm flipV="1">
            <a:off x="4682835" y="2035938"/>
            <a:ext cx="4911655" cy="2411436"/>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E6DF28D-34BD-4E2F-9700-FBE5388B3F34}"/>
              </a:ext>
            </a:extLst>
          </p:cNvPr>
          <p:cNvCxnSpPr>
            <a:cxnSpLocks/>
          </p:cNvCxnSpPr>
          <p:nvPr/>
        </p:nvCxnSpPr>
        <p:spPr>
          <a:xfrm flipH="1">
            <a:off x="4378036" y="2175710"/>
            <a:ext cx="1875033" cy="98418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249FBB-2250-4C8B-B649-C9074578655C}"/>
              </a:ext>
            </a:extLst>
          </p:cNvPr>
          <p:cNvSpPr txBox="1"/>
          <p:nvPr/>
        </p:nvSpPr>
        <p:spPr>
          <a:xfrm>
            <a:off x="3052511" y="2826157"/>
            <a:ext cx="1264566" cy="830997"/>
          </a:xfrm>
          <a:prstGeom prst="rect">
            <a:avLst/>
          </a:prstGeom>
          <a:noFill/>
        </p:spPr>
        <p:txBody>
          <a:bodyPr wrap="square" rtlCol="0">
            <a:spAutoFit/>
          </a:bodyPr>
          <a:lstStyle/>
          <a:p>
            <a:r>
              <a:rPr lang="en-US" sz="2400" dirty="0"/>
              <a:t>Weight Force</a:t>
            </a:r>
          </a:p>
        </p:txBody>
      </p:sp>
      <p:sp>
        <p:nvSpPr>
          <p:cNvPr id="25" name="TextBox 24">
            <a:extLst>
              <a:ext uri="{FF2B5EF4-FFF2-40B4-BE49-F238E27FC236}">
                <a16:creationId xmlns:a16="http://schemas.microsoft.com/office/drawing/2014/main" id="{CDD1ADAD-E8EC-4585-B38F-F8A3382B08A8}"/>
              </a:ext>
            </a:extLst>
          </p:cNvPr>
          <p:cNvSpPr txBox="1"/>
          <p:nvPr/>
        </p:nvSpPr>
        <p:spPr>
          <a:xfrm>
            <a:off x="835230" y="4936946"/>
            <a:ext cx="10460181" cy="1200329"/>
          </a:xfrm>
          <a:prstGeom prst="rect">
            <a:avLst/>
          </a:prstGeom>
          <a:noFill/>
        </p:spPr>
        <p:txBody>
          <a:bodyPr wrap="square" rtlCol="0">
            <a:spAutoFit/>
          </a:bodyPr>
          <a:lstStyle/>
          <a:p>
            <a:pPr algn="ctr"/>
            <a:r>
              <a:rPr lang="en-US" sz="2400" dirty="0"/>
              <a:t>The motor applies a torque (force over a distance) to the wheel.  This either simply spins the wheel when the wheel is not in contact with a surface, or it applies a force to the surface (if the system is not “stalled” the wheel will also rotate)… </a:t>
            </a:r>
          </a:p>
        </p:txBody>
      </p:sp>
      <p:grpSp>
        <p:nvGrpSpPr>
          <p:cNvPr id="33" name="Group 32">
            <a:extLst>
              <a:ext uri="{FF2B5EF4-FFF2-40B4-BE49-F238E27FC236}">
                <a16:creationId xmlns:a16="http://schemas.microsoft.com/office/drawing/2014/main" id="{491C4534-C9F6-4014-A3FA-EAF6715D9C57}"/>
              </a:ext>
            </a:extLst>
          </p:cNvPr>
          <p:cNvGrpSpPr/>
          <p:nvPr/>
        </p:nvGrpSpPr>
        <p:grpSpPr>
          <a:xfrm>
            <a:off x="5863969" y="2826157"/>
            <a:ext cx="5809290" cy="1013652"/>
            <a:chOff x="5863969" y="2826157"/>
            <a:chExt cx="5809290" cy="1013652"/>
          </a:xfrm>
        </p:grpSpPr>
        <p:cxnSp>
          <p:nvCxnSpPr>
            <p:cNvPr id="29" name="Straight Arrow Connector 28">
              <a:extLst>
                <a:ext uri="{FF2B5EF4-FFF2-40B4-BE49-F238E27FC236}">
                  <a16:creationId xmlns:a16="http://schemas.microsoft.com/office/drawing/2014/main" id="{C4D197A1-4E84-4812-A9C7-D9A49FDC9328}"/>
                </a:ext>
              </a:extLst>
            </p:cNvPr>
            <p:cNvCxnSpPr>
              <a:cxnSpLocks/>
            </p:cNvCxnSpPr>
            <p:nvPr/>
          </p:nvCxnSpPr>
          <p:spPr>
            <a:xfrm flipV="1">
              <a:off x="6190729" y="2943777"/>
              <a:ext cx="1782553" cy="89603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BF93A28-DDC5-4129-A67A-3004662DB352}"/>
                </a:ext>
              </a:extLst>
            </p:cNvPr>
            <p:cNvSpPr txBox="1"/>
            <p:nvPr/>
          </p:nvSpPr>
          <p:spPr>
            <a:xfrm>
              <a:off x="7122695" y="3328015"/>
              <a:ext cx="4550564" cy="461665"/>
            </a:xfrm>
            <a:prstGeom prst="rect">
              <a:avLst/>
            </a:prstGeom>
            <a:noFill/>
          </p:spPr>
          <p:txBody>
            <a:bodyPr wrap="square" rtlCol="0">
              <a:spAutoFit/>
            </a:bodyPr>
            <a:lstStyle/>
            <a:p>
              <a:r>
                <a:rPr lang="en-US" sz="2400" dirty="0"/>
                <a:t>Wheel Force = Weight Force</a:t>
              </a:r>
              <a:endParaRPr lang="en-US" sz="2000" dirty="0"/>
            </a:p>
          </p:txBody>
        </p:sp>
        <p:cxnSp>
          <p:nvCxnSpPr>
            <p:cNvPr id="31" name="Straight Arrow Connector 30">
              <a:extLst>
                <a:ext uri="{FF2B5EF4-FFF2-40B4-BE49-F238E27FC236}">
                  <a16:creationId xmlns:a16="http://schemas.microsoft.com/office/drawing/2014/main" id="{ADAD79F5-D054-4AF2-ABC4-F27619062AB7}"/>
                </a:ext>
              </a:extLst>
            </p:cNvPr>
            <p:cNvCxnSpPr>
              <a:cxnSpLocks/>
            </p:cNvCxnSpPr>
            <p:nvPr/>
          </p:nvCxnSpPr>
          <p:spPr>
            <a:xfrm flipH="1">
              <a:off x="5863969" y="2826157"/>
              <a:ext cx="1894575" cy="91706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949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E1F400-2FF1-422A-A30B-DAD8834CC270}"/>
              </a:ext>
            </a:extLst>
          </p:cNvPr>
          <p:cNvSpPr>
            <a:spLocks noGrp="1"/>
          </p:cNvSpPr>
          <p:nvPr>
            <p:ph type="sldNum" sz="quarter" idx="12"/>
          </p:nvPr>
        </p:nvSpPr>
        <p:spPr/>
        <p:txBody>
          <a:bodyPr/>
          <a:lstStyle/>
          <a:p>
            <a:fld id="{BF606503-8B3B-44C2-AA5C-EBA343A11892}" type="slidenum">
              <a:rPr lang="en-US" smtClean="0"/>
              <a:t>19</a:t>
            </a:fld>
            <a:endParaRPr lang="en-US"/>
          </a:p>
        </p:txBody>
      </p:sp>
      <p:grpSp>
        <p:nvGrpSpPr>
          <p:cNvPr id="5" name="Group 4">
            <a:extLst>
              <a:ext uri="{FF2B5EF4-FFF2-40B4-BE49-F238E27FC236}">
                <a16:creationId xmlns:a16="http://schemas.microsoft.com/office/drawing/2014/main" id="{82A93B84-435E-405C-BB0C-49C5AA71CC3B}"/>
              </a:ext>
            </a:extLst>
          </p:cNvPr>
          <p:cNvGrpSpPr/>
          <p:nvPr/>
        </p:nvGrpSpPr>
        <p:grpSpPr>
          <a:xfrm>
            <a:off x="4859594" y="775948"/>
            <a:ext cx="2898950" cy="2663492"/>
            <a:chOff x="1648691" y="2355273"/>
            <a:chExt cx="1496291" cy="1399309"/>
          </a:xfrm>
        </p:grpSpPr>
        <p:sp>
          <p:nvSpPr>
            <p:cNvPr id="10" name="Oval 9">
              <a:extLst>
                <a:ext uri="{FF2B5EF4-FFF2-40B4-BE49-F238E27FC236}">
                  <a16:creationId xmlns:a16="http://schemas.microsoft.com/office/drawing/2014/main" id="{91F19E8B-ACA8-4D2D-BB33-452FAFF9CD9B}"/>
                </a:ext>
              </a:extLst>
            </p:cNvPr>
            <p:cNvSpPr/>
            <p:nvPr/>
          </p:nvSpPr>
          <p:spPr>
            <a:xfrm>
              <a:off x="1648691" y="2355273"/>
              <a:ext cx="1496291" cy="13993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25997E6-8F61-4F7D-A3E0-D4CC305E27F7}"/>
                </a:ext>
              </a:extLst>
            </p:cNvPr>
            <p:cNvSpPr/>
            <p:nvPr/>
          </p:nvSpPr>
          <p:spPr>
            <a:xfrm>
              <a:off x="1884218" y="2590800"/>
              <a:ext cx="1039090" cy="9559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2C995AD-7246-4010-88C6-4C08DA14B9FE}"/>
                </a:ext>
              </a:extLst>
            </p:cNvPr>
            <p:cNvSpPr/>
            <p:nvPr/>
          </p:nvSpPr>
          <p:spPr>
            <a:xfrm>
              <a:off x="2271026" y="2964873"/>
              <a:ext cx="239927" cy="2078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a:extLst>
              <a:ext uri="{FF2B5EF4-FFF2-40B4-BE49-F238E27FC236}">
                <a16:creationId xmlns:a16="http://schemas.microsoft.com/office/drawing/2014/main" id="{B6085612-C586-4680-80C8-E527706B7154}"/>
              </a:ext>
            </a:extLst>
          </p:cNvPr>
          <p:cNvCxnSpPr>
            <a:cxnSpLocks/>
          </p:cNvCxnSpPr>
          <p:nvPr/>
        </p:nvCxnSpPr>
        <p:spPr>
          <a:xfrm flipV="1">
            <a:off x="4682835" y="2035938"/>
            <a:ext cx="4911655" cy="2411436"/>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E6DF28D-34BD-4E2F-9700-FBE5388B3F34}"/>
              </a:ext>
            </a:extLst>
          </p:cNvPr>
          <p:cNvCxnSpPr>
            <a:cxnSpLocks/>
          </p:cNvCxnSpPr>
          <p:nvPr/>
        </p:nvCxnSpPr>
        <p:spPr>
          <a:xfrm flipH="1">
            <a:off x="4378036" y="2175710"/>
            <a:ext cx="1875033" cy="98418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5D3EB21-35A8-4700-BC94-77A5BB15C47C}"/>
              </a:ext>
            </a:extLst>
          </p:cNvPr>
          <p:cNvCxnSpPr>
            <a:cxnSpLocks/>
          </p:cNvCxnSpPr>
          <p:nvPr/>
        </p:nvCxnSpPr>
        <p:spPr>
          <a:xfrm flipV="1">
            <a:off x="6893963" y="2459176"/>
            <a:ext cx="1782553" cy="89603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2DBF5DF-FB95-4820-A1BE-36DBF7BCB9ED}"/>
              </a:ext>
            </a:extLst>
          </p:cNvPr>
          <p:cNvSpPr txBox="1"/>
          <p:nvPr/>
        </p:nvSpPr>
        <p:spPr>
          <a:xfrm>
            <a:off x="7248966" y="3130789"/>
            <a:ext cx="3951315" cy="461665"/>
          </a:xfrm>
          <a:prstGeom prst="rect">
            <a:avLst/>
          </a:prstGeom>
          <a:noFill/>
        </p:spPr>
        <p:txBody>
          <a:bodyPr wrap="square" rtlCol="0">
            <a:spAutoFit/>
          </a:bodyPr>
          <a:lstStyle/>
          <a:p>
            <a:r>
              <a:rPr lang="en-US" sz="2400" dirty="0"/>
              <a:t>Wheel Force  =  Weight Force</a:t>
            </a:r>
          </a:p>
        </p:txBody>
      </p:sp>
      <p:sp>
        <p:nvSpPr>
          <p:cNvPr id="25" name="TextBox 24">
            <a:extLst>
              <a:ext uri="{FF2B5EF4-FFF2-40B4-BE49-F238E27FC236}">
                <a16:creationId xmlns:a16="http://schemas.microsoft.com/office/drawing/2014/main" id="{CDD1ADAD-E8EC-4585-B38F-F8A3382B08A8}"/>
              </a:ext>
            </a:extLst>
          </p:cNvPr>
          <p:cNvSpPr txBox="1"/>
          <p:nvPr/>
        </p:nvSpPr>
        <p:spPr>
          <a:xfrm>
            <a:off x="1190546" y="4756660"/>
            <a:ext cx="5007322" cy="1200329"/>
          </a:xfrm>
          <a:prstGeom prst="rect">
            <a:avLst/>
          </a:prstGeom>
          <a:noFill/>
        </p:spPr>
        <p:txBody>
          <a:bodyPr wrap="square" rtlCol="0">
            <a:spAutoFit/>
          </a:bodyPr>
          <a:lstStyle/>
          <a:p>
            <a:r>
              <a:rPr lang="en-US" sz="2400" b="1" dirty="0"/>
              <a:t>Required Torque</a:t>
            </a:r>
            <a:r>
              <a:rPr lang="en-US" sz="2400" dirty="0"/>
              <a:t>   =   Force   x   Radius</a:t>
            </a:r>
          </a:p>
          <a:p>
            <a:r>
              <a:rPr lang="en-US" sz="2400" dirty="0"/>
              <a:t>                                 =   </a:t>
            </a:r>
            <a:r>
              <a:rPr lang="en-US" sz="2400" dirty="0">
                <a:solidFill>
                  <a:srgbClr val="FF0000"/>
                </a:solidFill>
              </a:rPr>
              <a:t>10 N</a:t>
            </a:r>
            <a:r>
              <a:rPr lang="en-US" sz="2400" dirty="0"/>
              <a:t>   x   </a:t>
            </a:r>
            <a:r>
              <a:rPr lang="en-US" sz="2400" dirty="0">
                <a:solidFill>
                  <a:schemeClr val="accent2">
                    <a:lumMod val="75000"/>
                  </a:schemeClr>
                </a:solidFill>
              </a:rPr>
              <a:t>0.1 m</a:t>
            </a:r>
            <a:r>
              <a:rPr lang="en-US" sz="2400" dirty="0"/>
              <a:t>                                                     </a:t>
            </a:r>
          </a:p>
          <a:p>
            <a:r>
              <a:rPr lang="en-US" sz="2400" dirty="0"/>
              <a:t>                                 =   </a:t>
            </a:r>
            <a:r>
              <a:rPr lang="en-US" sz="2400" b="1" dirty="0"/>
              <a:t>1.0 N*m </a:t>
            </a:r>
          </a:p>
        </p:txBody>
      </p:sp>
      <p:grpSp>
        <p:nvGrpSpPr>
          <p:cNvPr id="6" name="Group 5">
            <a:extLst>
              <a:ext uri="{FF2B5EF4-FFF2-40B4-BE49-F238E27FC236}">
                <a16:creationId xmlns:a16="http://schemas.microsoft.com/office/drawing/2014/main" id="{676D8C57-1AF6-464E-9E58-A0E0E63FEE33}"/>
              </a:ext>
            </a:extLst>
          </p:cNvPr>
          <p:cNvGrpSpPr/>
          <p:nvPr/>
        </p:nvGrpSpPr>
        <p:grpSpPr>
          <a:xfrm>
            <a:off x="904003" y="1507529"/>
            <a:ext cx="3577870" cy="1897887"/>
            <a:chOff x="904003" y="1507529"/>
            <a:chExt cx="3577870" cy="1897887"/>
          </a:xfrm>
        </p:grpSpPr>
        <p:sp>
          <p:nvSpPr>
            <p:cNvPr id="23" name="TextBox 22">
              <a:extLst>
                <a:ext uri="{FF2B5EF4-FFF2-40B4-BE49-F238E27FC236}">
                  <a16:creationId xmlns:a16="http://schemas.microsoft.com/office/drawing/2014/main" id="{58249FBB-2250-4C8B-B649-C9074578655C}"/>
                </a:ext>
              </a:extLst>
            </p:cNvPr>
            <p:cNvSpPr txBox="1"/>
            <p:nvPr/>
          </p:nvSpPr>
          <p:spPr>
            <a:xfrm>
              <a:off x="3498939" y="2943751"/>
              <a:ext cx="982934" cy="461665"/>
            </a:xfrm>
            <a:prstGeom prst="rect">
              <a:avLst/>
            </a:prstGeom>
            <a:noFill/>
          </p:spPr>
          <p:txBody>
            <a:bodyPr wrap="square" rtlCol="0">
              <a:spAutoFit/>
            </a:bodyPr>
            <a:lstStyle/>
            <a:p>
              <a:r>
                <a:rPr lang="en-US" sz="2400" dirty="0">
                  <a:solidFill>
                    <a:srgbClr val="FF0000"/>
                  </a:solidFill>
                </a:rPr>
                <a:t>10 N</a:t>
              </a:r>
            </a:p>
          </p:txBody>
        </p:sp>
        <p:sp>
          <p:nvSpPr>
            <p:cNvPr id="4" name="TextBox 3">
              <a:extLst>
                <a:ext uri="{FF2B5EF4-FFF2-40B4-BE49-F238E27FC236}">
                  <a16:creationId xmlns:a16="http://schemas.microsoft.com/office/drawing/2014/main" id="{7EF6E8A6-8B51-46D3-A605-9D17A9F94CB7}"/>
                </a:ext>
              </a:extLst>
            </p:cNvPr>
            <p:cNvSpPr txBox="1"/>
            <p:nvPr/>
          </p:nvSpPr>
          <p:spPr>
            <a:xfrm>
              <a:off x="904003" y="1507529"/>
              <a:ext cx="3486385" cy="1200329"/>
            </a:xfrm>
            <a:prstGeom prst="rect">
              <a:avLst/>
            </a:prstGeom>
            <a:noFill/>
          </p:spPr>
          <p:txBody>
            <a:bodyPr wrap="square" rtlCol="0">
              <a:spAutoFit/>
            </a:bodyPr>
            <a:lstStyle/>
            <a:p>
              <a:r>
                <a:rPr lang="en-US" sz="2400" dirty="0"/>
                <a:t>The gravity force acting parallel to the surface in </a:t>
              </a:r>
              <a:r>
                <a:rPr lang="en-US" sz="2400" dirty="0">
                  <a:solidFill>
                    <a:srgbClr val="FF0000"/>
                  </a:solidFill>
                </a:rPr>
                <a:t>10 N</a:t>
              </a:r>
              <a:r>
                <a:rPr lang="en-US" sz="2400" dirty="0"/>
                <a:t>.</a:t>
              </a:r>
            </a:p>
          </p:txBody>
        </p:sp>
      </p:grpSp>
      <p:grpSp>
        <p:nvGrpSpPr>
          <p:cNvPr id="9" name="Group 8">
            <a:extLst>
              <a:ext uri="{FF2B5EF4-FFF2-40B4-BE49-F238E27FC236}">
                <a16:creationId xmlns:a16="http://schemas.microsoft.com/office/drawing/2014/main" id="{52920655-1112-416C-90F5-8C94FF64965C}"/>
              </a:ext>
            </a:extLst>
          </p:cNvPr>
          <p:cNvGrpSpPr/>
          <p:nvPr/>
        </p:nvGrpSpPr>
        <p:grpSpPr>
          <a:xfrm>
            <a:off x="6309069" y="631277"/>
            <a:ext cx="5142797" cy="2774139"/>
            <a:chOff x="6309069" y="631277"/>
            <a:chExt cx="5142797" cy="2774139"/>
          </a:xfrm>
        </p:grpSpPr>
        <p:cxnSp>
          <p:nvCxnSpPr>
            <p:cNvPr id="20" name="Straight Arrow Connector 19">
              <a:extLst>
                <a:ext uri="{FF2B5EF4-FFF2-40B4-BE49-F238E27FC236}">
                  <a16:creationId xmlns:a16="http://schemas.microsoft.com/office/drawing/2014/main" id="{4DCEC6DB-6BE0-4C23-876C-2BF6DE8BFBAA}"/>
                </a:ext>
              </a:extLst>
            </p:cNvPr>
            <p:cNvCxnSpPr>
              <a:cxnSpLocks/>
            </p:cNvCxnSpPr>
            <p:nvPr/>
          </p:nvCxnSpPr>
          <p:spPr>
            <a:xfrm>
              <a:off x="6309069" y="2175710"/>
              <a:ext cx="677408" cy="1229706"/>
            </a:xfrm>
            <a:prstGeom prst="straightConnector1">
              <a:avLst/>
            </a:prstGeom>
            <a:ln w="76200">
              <a:solidFill>
                <a:schemeClr val="accent2">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862AB98-B55A-4308-AC95-B8C6215E34D7}"/>
                </a:ext>
              </a:extLst>
            </p:cNvPr>
            <p:cNvSpPr/>
            <p:nvPr/>
          </p:nvSpPr>
          <p:spPr>
            <a:xfrm>
              <a:off x="6369443" y="2233722"/>
              <a:ext cx="994756" cy="39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75000"/>
                    </a:schemeClr>
                  </a:solidFill>
                </a:rPr>
                <a:t>0.1 m</a:t>
              </a:r>
            </a:p>
          </p:txBody>
        </p:sp>
        <p:sp>
          <p:nvSpPr>
            <p:cNvPr id="16" name="TextBox 15">
              <a:extLst>
                <a:ext uri="{FF2B5EF4-FFF2-40B4-BE49-F238E27FC236}">
                  <a16:creationId xmlns:a16="http://schemas.microsoft.com/office/drawing/2014/main" id="{D503250E-BFBA-4DAA-B069-C2D7D6734904}"/>
                </a:ext>
              </a:extLst>
            </p:cNvPr>
            <p:cNvSpPr txBox="1"/>
            <p:nvPr/>
          </p:nvSpPr>
          <p:spPr>
            <a:xfrm>
              <a:off x="7965481" y="631277"/>
              <a:ext cx="3486385" cy="830997"/>
            </a:xfrm>
            <a:prstGeom prst="rect">
              <a:avLst/>
            </a:prstGeom>
            <a:noFill/>
          </p:spPr>
          <p:txBody>
            <a:bodyPr wrap="square" rtlCol="0">
              <a:spAutoFit/>
            </a:bodyPr>
            <a:lstStyle/>
            <a:p>
              <a:r>
                <a:rPr lang="en-US" sz="2400" dirty="0"/>
                <a:t>Let’s assume the radius of the wheel is 0.1 M</a:t>
              </a:r>
            </a:p>
          </p:txBody>
        </p:sp>
      </p:grpSp>
      <p:sp>
        <p:nvSpPr>
          <p:cNvPr id="8" name="TextBox 7">
            <a:extLst>
              <a:ext uri="{FF2B5EF4-FFF2-40B4-BE49-F238E27FC236}">
                <a16:creationId xmlns:a16="http://schemas.microsoft.com/office/drawing/2014/main" id="{283D010D-A4EC-42A7-935C-0AA0B1F4A58D}"/>
              </a:ext>
            </a:extLst>
          </p:cNvPr>
          <p:cNvSpPr txBox="1"/>
          <p:nvPr/>
        </p:nvSpPr>
        <p:spPr>
          <a:xfrm>
            <a:off x="6560180" y="4230320"/>
            <a:ext cx="4823639" cy="1938992"/>
          </a:xfrm>
          <a:prstGeom prst="rect">
            <a:avLst/>
          </a:prstGeom>
          <a:noFill/>
        </p:spPr>
        <p:txBody>
          <a:bodyPr wrap="square" rtlCol="0">
            <a:spAutoFit/>
          </a:bodyPr>
          <a:lstStyle/>
          <a:p>
            <a:r>
              <a:rPr lang="en-US" sz="2400" dirty="0"/>
              <a:t>This is actually just the “stall torque” which means it exactly balances the required torque.   If the robot is to climb the incline it will need to have a wheel torque greater than 1.0 N*m</a:t>
            </a:r>
          </a:p>
        </p:txBody>
      </p:sp>
    </p:spTree>
    <p:extLst>
      <p:ext uri="{BB962C8B-B14F-4D97-AF65-F5344CB8AC3E}">
        <p14:creationId xmlns:p14="http://schemas.microsoft.com/office/powerpoint/2010/main" val="281884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5E184A-D67E-47C5-B754-79B68B141A4C}"/>
              </a:ext>
            </a:extLst>
          </p:cNvPr>
          <p:cNvSpPr>
            <a:spLocks noGrp="1"/>
          </p:cNvSpPr>
          <p:nvPr>
            <p:ph type="sldNum" sz="quarter" idx="12"/>
          </p:nvPr>
        </p:nvSpPr>
        <p:spPr/>
        <p:txBody>
          <a:bodyPr/>
          <a:lstStyle/>
          <a:p>
            <a:fld id="{BF606503-8B3B-44C2-AA5C-EBA343A11892}" type="slidenum">
              <a:rPr lang="en-US" smtClean="0"/>
              <a:t>2</a:t>
            </a:fld>
            <a:endParaRPr lang="en-US"/>
          </a:p>
        </p:txBody>
      </p:sp>
      <p:sp>
        <p:nvSpPr>
          <p:cNvPr id="3" name="TextBox 2">
            <a:extLst>
              <a:ext uri="{FF2B5EF4-FFF2-40B4-BE49-F238E27FC236}">
                <a16:creationId xmlns:a16="http://schemas.microsoft.com/office/drawing/2014/main" id="{95841125-D743-43FE-B5F1-8B2DE2E7B8A5}"/>
              </a:ext>
            </a:extLst>
          </p:cNvPr>
          <p:cNvSpPr txBox="1"/>
          <p:nvPr/>
        </p:nvSpPr>
        <p:spPr>
          <a:xfrm>
            <a:off x="2050473" y="262503"/>
            <a:ext cx="8091054" cy="584775"/>
          </a:xfrm>
          <a:prstGeom prst="rect">
            <a:avLst/>
          </a:prstGeom>
          <a:noFill/>
        </p:spPr>
        <p:txBody>
          <a:bodyPr wrap="square" rtlCol="0">
            <a:spAutoFit/>
          </a:bodyPr>
          <a:lstStyle/>
          <a:p>
            <a:pPr algn="ctr"/>
            <a:r>
              <a:rPr lang="en-US" sz="3200" dirty="0"/>
              <a:t>Wheel Types</a:t>
            </a:r>
          </a:p>
        </p:txBody>
      </p:sp>
      <p:sp>
        <p:nvSpPr>
          <p:cNvPr id="4" name="TextBox 3">
            <a:extLst>
              <a:ext uri="{FF2B5EF4-FFF2-40B4-BE49-F238E27FC236}">
                <a16:creationId xmlns:a16="http://schemas.microsoft.com/office/drawing/2014/main" id="{C0AB9159-022D-44D4-987A-55B9FF706541}"/>
              </a:ext>
            </a:extLst>
          </p:cNvPr>
          <p:cNvSpPr txBox="1"/>
          <p:nvPr/>
        </p:nvSpPr>
        <p:spPr>
          <a:xfrm>
            <a:off x="1078831" y="1361256"/>
            <a:ext cx="9062695" cy="830997"/>
          </a:xfrm>
          <a:prstGeom prst="rect">
            <a:avLst/>
          </a:prstGeom>
          <a:noFill/>
        </p:spPr>
        <p:txBody>
          <a:bodyPr wrap="square" rtlCol="0">
            <a:spAutoFit/>
          </a:bodyPr>
          <a:lstStyle/>
          <a:p>
            <a:r>
              <a:rPr lang="en-US" sz="2400" dirty="0"/>
              <a:t>Wheel selection is an important facet of the drive system (examples are given on the next slide).  Things to consider include:</a:t>
            </a:r>
          </a:p>
        </p:txBody>
      </p:sp>
      <p:sp>
        <p:nvSpPr>
          <p:cNvPr id="5" name="TextBox 4">
            <a:extLst>
              <a:ext uri="{FF2B5EF4-FFF2-40B4-BE49-F238E27FC236}">
                <a16:creationId xmlns:a16="http://schemas.microsoft.com/office/drawing/2014/main" id="{1AAF4D80-BEF0-4E04-B4D4-8AC0E113633C}"/>
              </a:ext>
            </a:extLst>
          </p:cNvPr>
          <p:cNvSpPr txBox="1"/>
          <p:nvPr/>
        </p:nvSpPr>
        <p:spPr>
          <a:xfrm>
            <a:off x="1215188" y="2598003"/>
            <a:ext cx="9709486"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surface your robot will be running on.  Carpet can make it difficult to turn, so unpowered wheels should offer low lateral resistance.</a:t>
            </a:r>
          </a:p>
        </p:txBody>
      </p:sp>
      <p:sp>
        <p:nvSpPr>
          <p:cNvPr id="6" name="TextBox 5">
            <a:extLst>
              <a:ext uri="{FF2B5EF4-FFF2-40B4-BE49-F238E27FC236}">
                <a16:creationId xmlns:a16="http://schemas.microsoft.com/office/drawing/2014/main" id="{8159BF4A-21CF-46B9-B449-29C3CC288A94}"/>
              </a:ext>
            </a:extLst>
          </p:cNvPr>
          <p:cNvSpPr txBox="1"/>
          <p:nvPr/>
        </p:nvSpPr>
        <p:spPr>
          <a:xfrm>
            <a:off x="1215188" y="3646292"/>
            <a:ext cx="9709486"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Are you going to be pushing on other robots as part of your defense strategy?  If so, wheels that grip the floor are important.</a:t>
            </a:r>
          </a:p>
        </p:txBody>
      </p:sp>
      <p:sp>
        <p:nvSpPr>
          <p:cNvPr id="7" name="TextBox 6">
            <a:extLst>
              <a:ext uri="{FF2B5EF4-FFF2-40B4-BE49-F238E27FC236}">
                <a16:creationId xmlns:a16="http://schemas.microsoft.com/office/drawing/2014/main" id="{281423C1-739C-4401-8259-EF4DEFFC1F54}"/>
              </a:ext>
            </a:extLst>
          </p:cNvPr>
          <p:cNvSpPr txBox="1"/>
          <p:nvPr/>
        </p:nvSpPr>
        <p:spPr>
          <a:xfrm>
            <a:off x="1215188" y="4665748"/>
            <a:ext cx="9062695"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Do you require high maneuverability?   If so, you may want to consider </a:t>
            </a:r>
            <a:r>
              <a:rPr lang="en-US" sz="2400" dirty="0" err="1"/>
              <a:t>Mechanum</a:t>
            </a:r>
            <a:r>
              <a:rPr lang="en-US" sz="2400" dirty="0"/>
              <a:t> wheels which actually allow the robot to drive “sideways”.</a:t>
            </a:r>
          </a:p>
        </p:txBody>
      </p:sp>
    </p:spTree>
    <p:extLst>
      <p:ext uri="{BB962C8B-B14F-4D97-AF65-F5344CB8AC3E}">
        <p14:creationId xmlns:p14="http://schemas.microsoft.com/office/powerpoint/2010/main" val="4442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A985BF-6E22-4623-931F-06E7AC827EE5}"/>
              </a:ext>
            </a:extLst>
          </p:cNvPr>
          <p:cNvSpPr>
            <a:spLocks noGrp="1"/>
          </p:cNvSpPr>
          <p:nvPr>
            <p:ph type="sldNum" sz="quarter" idx="12"/>
          </p:nvPr>
        </p:nvSpPr>
        <p:spPr/>
        <p:txBody>
          <a:bodyPr/>
          <a:lstStyle/>
          <a:p>
            <a:fld id="{BF606503-8B3B-44C2-AA5C-EBA343A11892}" type="slidenum">
              <a:rPr lang="en-US" smtClean="0"/>
              <a:t>20</a:t>
            </a:fld>
            <a:endParaRPr lang="en-US"/>
          </a:p>
        </p:txBody>
      </p:sp>
      <p:sp>
        <p:nvSpPr>
          <p:cNvPr id="3" name="TextBox 2">
            <a:extLst>
              <a:ext uri="{FF2B5EF4-FFF2-40B4-BE49-F238E27FC236}">
                <a16:creationId xmlns:a16="http://schemas.microsoft.com/office/drawing/2014/main" id="{3EDC3B3A-7B4F-4670-9C28-5621B2E22A32}"/>
              </a:ext>
            </a:extLst>
          </p:cNvPr>
          <p:cNvSpPr txBox="1"/>
          <p:nvPr/>
        </p:nvSpPr>
        <p:spPr>
          <a:xfrm>
            <a:off x="983673" y="290946"/>
            <a:ext cx="9712036" cy="584775"/>
          </a:xfrm>
          <a:prstGeom prst="rect">
            <a:avLst/>
          </a:prstGeom>
          <a:noFill/>
        </p:spPr>
        <p:txBody>
          <a:bodyPr wrap="square" rtlCol="0">
            <a:spAutoFit/>
          </a:bodyPr>
          <a:lstStyle/>
          <a:p>
            <a:pPr algn="ctr"/>
            <a:r>
              <a:rPr lang="en-US" sz="3200" dirty="0"/>
              <a:t>What is the Impact of Heavy Loads Acting on a Robot?</a:t>
            </a:r>
          </a:p>
        </p:txBody>
      </p:sp>
      <p:sp>
        <p:nvSpPr>
          <p:cNvPr id="4" name="TextBox 3">
            <a:extLst>
              <a:ext uri="{FF2B5EF4-FFF2-40B4-BE49-F238E27FC236}">
                <a16:creationId xmlns:a16="http://schemas.microsoft.com/office/drawing/2014/main" id="{57724E48-5F38-47F8-82FD-5D9864529521}"/>
              </a:ext>
            </a:extLst>
          </p:cNvPr>
          <p:cNvSpPr txBox="1"/>
          <p:nvPr/>
        </p:nvSpPr>
        <p:spPr>
          <a:xfrm>
            <a:off x="983673" y="1362850"/>
            <a:ext cx="9822871" cy="440120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dirty="0"/>
              <a:t>Heavy loads (i.e. hill climbing) puts a torque strain on the drive motors</a:t>
            </a:r>
          </a:p>
          <a:p>
            <a:pPr marL="285750" indent="-285750">
              <a:spcBef>
                <a:spcPts val="1200"/>
              </a:spcBef>
              <a:buFont typeface="Arial" panose="020B0604020202020204" pitchFamily="34" charset="0"/>
              <a:buChar char="•"/>
            </a:pPr>
            <a:r>
              <a:rPr lang="en-US" sz="2400" dirty="0"/>
              <a:t>When a motor is operating under a heavy load it slows down and draws more electrical current</a:t>
            </a:r>
          </a:p>
          <a:p>
            <a:pPr marL="285750" indent="-285750">
              <a:spcBef>
                <a:spcPts val="1200"/>
              </a:spcBef>
              <a:buFont typeface="Arial" panose="020B0604020202020204" pitchFamily="34" charset="0"/>
              <a:buChar char="•"/>
            </a:pPr>
            <a:r>
              <a:rPr lang="en-US" sz="2400" dirty="0"/>
              <a:t>Higher current draw will deplete the batteries faster</a:t>
            </a:r>
          </a:p>
          <a:p>
            <a:pPr marL="800100" lvl="1" indent="-342900">
              <a:spcBef>
                <a:spcPts val="1200"/>
              </a:spcBef>
              <a:buFont typeface="Calibri" panose="020F0502020204030204" pitchFamily="34" charset="0"/>
              <a:buChar char="‒"/>
            </a:pPr>
            <a:r>
              <a:rPr lang="en-US" sz="2200" dirty="0"/>
              <a:t>Battery capacity (duration) is measure in “Amp Hours”.  This means the battery will supply power for a certain amount of time relative to the current draw.</a:t>
            </a:r>
          </a:p>
          <a:p>
            <a:pPr marL="285750" indent="-285750">
              <a:spcBef>
                <a:spcPts val="1200"/>
              </a:spcBef>
              <a:buFont typeface="Arial" panose="020B0604020202020204" pitchFamily="34" charset="0"/>
              <a:buChar char="•"/>
            </a:pPr>
            <a:r>
              <a:rPr lang="en-US" sz="2400" dirty="0"/>
              <a:t>Motors and batteries will heat up when the load is heavier</a:t>
            </a:r>
          </a:p>
          <a:p>
            <a:pPr marL="800100" lvl="1" indent="-342900">
              <a:spcBef>
                <a:spcPts val="1200"/>
              </a:spcBef>
              <a:buFont typeface="Calibri" panose="020F0502020204030204" pitchFamily="34" charset="0"/>
              <a:buChar char="‒"/>
            </a:pPr>
            <a:r>
              <a:rPr lang="en-US" sz="2200" dirty="0"/>
              <a:t>Ever notice how warm you cell phone gets when you are “roaming” and the phone is searching for cell towers GPS…</a:t>
            </a:r>
          </a:p>
        </p:txBody>
      </p:sp>
    </p:spTree>
    <p:extLst>
      <p:ext uri="{BB962C8B-B14F-4D97-AF65-F5344CB8AC3E}">
        <p14:creationId xmlns:p14="http://schemas.microsoft.com/office/powerpoint/2010/main" val="278412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8D2F39-4B76-4C3E-903A-E5320DF9E3B3}"/>
              </a:ext>
            </a:extLst>
          </p:cNvPr>
          <p:cNvSpPr>
            <a:spLocks noGrp="1"/>
          </p:cNvSpPr>
          <p:nvPr>
            <p:ph type="sldNum" sz="quarter" idx="12"/>
          </p:nvPr>
        </p:nvSpPr>
        <p:spPr/>
        <p:txBody>
          <a:bodyPr/>
          <a:lstStyle/>
          <a:p>
            <a:fld id="{BF606503-8B3B-44C2-AA5C-EBA343A11892}" type="slidenum">
              <a:rPr lang="en-US" smtClean="0"/>
              <a:t>21</a:t>
            </a:fld>
            <a:endParaRPr lang="en-US"/>
          </a:p>
        </p:txBody>
      </p:sp>
      <p:sp>
        <p:nvSpPr>
          <p:cNvPr id="3" name="TextBox 2">
            <a:extLst>
              <a:ext uri="{FF2B5EF4-FFF2-40B4-BE49-F238E27FC236}">
                <a16:creationId xmlns:a16="http://schemas.microsoft.com/office/drawing/2014/main" id="{5F810496-64B0-4AC6-8333-6BE8AF5A8A9D}"/>
              </a:ext>
            </a:extLst>
          </p:cNvPr>
          <p:cNvSpPr txBox="1"/>
          <p:nvPr/>
        </p:nvSpPr>
        <p:spPr>
          <a:xfrm>
            <a:off x="1469076" y="2875002"/>
            <a:ext cx="4867556" cy="1107996"/>
          </a:xfrm>
          <a:prstGeom prst="rect">
            <a:avLst/>
          </a:prstGeom>
          <a:noFill/>
        </p:spPr>
        <p:txBody>
          <a:bodyPr wrap="square" rtlCol="0">
            <a:spAutoFit/>
          </a:bodyPr>
          <a:lstStyle/>
          <a:p>
            <a:r>
              <a:rPr lang="en-US" sz="6600" dirty="0">
                <a:solidFill>
                  <a:srgbClr val="FF0000"/>
                </a:solidFill>
              </a:rPr>
              <a:t>QUESTIONS?</a:t>
            </a:r>
          </a:p>
        </p:txBody>
      </p:sp>
      <p:pic>
        <p:nvPicPr>
          <p:cNvPr id="4" name="Picture 3">
            <a:extLst>
              <a:ext uri="{FF2B5EF4-FFF2-40B4-BE49-F238E27FC236}">
                <a16:creationId xmlns:a16="http://schemas.microsoft.com/office/drawing/2014/main" id="{1893A313-22DD-44A6-B428-4835F311BD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62970" y="2021305"/>
            <a:ext cx="4078213" cy="3058660"/>
          </a:xfrm>
          <a:prstGeom prst="rect">
            <a:avLst/>
          </a:prstGeom>
        </p:spPr>
      </p:pic>
    </p:spTree>
    <p:extLst>
      <p:ext uri="{BB962C8B-B14F-4D97-AF65-F5344CB8AC3E}">
        <p14:creationId xmlns:p14="http://schemas.microsoft.com/office/powerpoint/2010/main" val="239117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092018-D1ED-417E-B8A4-76F3393E3801}"/>
              </a:ext>
            </a:extLst>
          </p:cNvPr>
          <p:cNvSpPr>
            <a:spLocks noGrp="1"/>
          </p:cNvSpPr>
          <p:nvPr>
            <p:ph type="sldNum" sz="quarter" idx="12"/>
          </p:nvPr>
        </p:nvSpPr>
        <p:spPr/>
        <p:txBody>
          <a:bodyPr/>
          <a:lstStyle/>
          <a:p>
            <a:fld id="{BF606503-8B3B-44C2-AA5C-EBA343A11892}" type="slidenum">
              <a:rPr lang="en-US" smtClean="0"/>
              <a:t>3</a:t>
            </a:fld>
            <a:endParaRPr lang="en-US"/>
          </a:p>
        </p:txBody>
      </p:sp>
      <p:pic>
        <p:nvPicPr>
          <p:cNvPr id="3" name="Picture 2">
            <a:extLst>
              <a:ext uri="{FF2B5EF4-FFF2-40B4-BE49-F238E27FC236}">
                <a16:creationId xmlns:a16="http://schemas.microsoft.com/office/drawing/2014/main" id="{52BF2BE0-37CD-49FC-8F1D-BFFC7036CC0C}"/>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1306254" y="1193512"/>
            <a:ext cx="3524826" cy="1762145"/>
          </a:xfrm>
          <a:prstGeom prst="rect">
            <a:avLst/>
          </a:prstGeom>
          <a:noFill/>
          <a:ln>
            <a:noFill/>
          </a:ln>
        </p:spPr>
      </p:pic>
      <p:pic>
        <p:nvPicPr>
          <p:cNvPr id="4" name="Picture 3" descr="VEX Large Omni-Directional Wheel (2-Pack)">
            <a:extLst>
              <a:ext uri="{FF2B5EF4-FFF2-40B4-BE49-F238E27FC236}">
                <a16:creationId xmlns:a16="http://schemas.microsoft.com/office/drawing/2014/main" id="{ED79CB16-1BE9-43F8-BCD2-37CA27F64E3B}"/>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5043666" y="1106232"/>
            <a:ext cx="2319293" cy="2108379"/>
          </a:xfrm>
          <a:prstGeom prst="rect">
            <a:avLst/>
          </a:prstGeom>
          <a:noFill/>
          <a:ln>
            <a:noFill/>
          </a:ln>
        </p:spPr>
      </p:pic>
      <p:pic>
        <p:nvPicPr>
          <p:cNvPr id="5" name="Picture 4" descr="http://upload.wikimedia.org/wikipedia/commons/0/00/UranusOmniDirectionalRobotPodnar.png">
            <a:extLst>
              <a:ext uri="{FF2B5EF4-FFF2-40B4-BE49-F238E27FC236}">
                <a16:creationId xmlns:a16="http://schemas.microsoft.com/office/drawing/2014/main" id="{0CD96237-A613-46C3-9A0A-AFCFC5F5D0CC}"/>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4261903" y="3902343"/>
            <a:ext cx="3128412" cy="2386612"/>
          </a:xfrm>
          <a:prstGeom prst="rect">
            <a:avLst/>
          </a:prstGeom>
          <a:noFill/>
          <a:ln>
            <a:noFill/>
          </a:ln>
        </p:spPr>
      </p:pic>
      <p:sp>
        <p:nvSpPr>
          <p:cNvPr id="6" name="TextBox 5">
            <a:extLst>
              <a:ext uri="{FF2B5EF4-FFF2-40B4-BE49-F238E27FC236}">
                <a16:creationId xmlns:a16="http://schemas.microsoft.com/office/drawing/2014/main" id="{33EA9F04-7D80-4C1B-8FDA-610171C85BEB}"/>
              </a:ext>
            </a:extLst>
          </p:cNvPr>
          <p:cNvSpPr txBox="1"/>
          <p:nvPr/>
        </p:nvSpPr>
        <p:spPr>
          <a:xfrm>
            <a:off x="2050473" y="262503"/>
            <a:ext cx="8091054" cy="584775"/>
          </a:xfrm>
          <a:prstGeom prst="rect">
            <a:avLst/>
          </a:prstGeom>
          <a:noFill/>
        </p:spPr>
        <p:txBody>
          <a:bodyPr wrap="square" rtlCol="0">
            <a:spAutoFit/>
          </a:bodyPr>
          <a:lstStyle/>
          <a:p>
            <a:pPr algn="ctr"/>
            <a:r>
              <a:rPr lang="en-US" sz="3200" dirty="0"/>
              <a:t>Wheel Types</a:t>
            </a:r>
          </a:p>
        </p:txBody>
      </p:sp>
      <p:sp>
        <p:nvSpPr>
          <p:cNvPr id="7" name="TextBox 6">
            <a:extLst>
              <a:ext uri="{FF2B5EF4-FFF2-40B4-BE49-F238E27FC236}">
                <a16:creationId xmlns:a16="http://schemas.microsoft.com/office/drawing/2014/main" id="{49868127-F39B-4844-9FA1-D19E12FCC724}"/>
              </a:ext>
            </a:extLst>
          </p:cNvPr>
          <p:cNvSpPr txBox="1"/>
          <p:nvPr/>
        </p:nvSpPr>
        <p:spPr>
          <a:xfrm>
            <a:off x="1496218" y="3025994"/>
            <a:ext cx="2917767" cy="461665"/>
          </a:xfrm>
          <a:prstGeom prst="rect">
            <a:avLst/>
          </a:prstGeom>
          <a:noFill/>
        </p:spPr>
        <p:txBody>
          <a:bodyPr wrap="square" rtlCol="0">
            <a:spAutoFit/>
          </a:bodyPr>
          <a:lstStyle/>
          <a:p>
            <a:pPr algn="ctr"/>
            <a:r>
              <a:rPr lang="en-US" sz="2400" dirty="0"/>
              <a:t>High Grip Wheels</a:t>
            </a:r>
          </a:p>
        </p:txBody>
      </p:sp>
      <p:sp>
        <p:nvSpPr>
          <p:cNvPr id="8" name="TextBox 7">
            <a:extLst>
              <a:ext uri="{FF2B5EF4-FFF2-40B4-BE49-F238E27FC236}">
                <a16:creationId xmlns:a16="http://schemas.microsoft.com/office/drawing/2014/main" id="{3EE2B9A3-311C-470E-A038-C36327853745}"/>
              </a:ext>
            </a:extLst>
          </p:cNvPr>
          <p:cNvSpPr txBox="1"/>
          <p:nvPr/>
        </p:nvSpPr>
        <p:spPr>
          <a:xfrm>
            <a:off x="7383042" y="1496090"/>
            <a:ext cx="4296819" cy="1200329"/>
          </a:xfrm>
          <a:prstGeom prst="rect">
            <a:avLst/>
          </a:prstGeom>
          <a:noFill/>
        </p:spPr>
        <p:txBody>
          <a:bodyPr wrap="square" rtlCol="0">
            <a:spAutoFit/>
          </a:bodyPr>
          <a:lstStyle/>
          <a:p>
            <a:pPr algn="ctr"/>
            <a:r>
              <a:rPr lang="en-US" sz="2400" dirty="0"/>
              <a:t>Omni-directional wheels (wheels with lateral rollers to make two wheel drive systems turn easier)</a:t>
            </a:r>
          </a:p>
        </p:txBody>
      </p:sp>
      <p:sp>
        <p:nvSpPr>
          <p:cNvPr id="9" name="TextBox 8">
            <a:extLst>
              <a:ext uri="{FF2B5EF4-FFF2-40B4-BE49-F238E27FC236}">
                <a16:creationId xmlns:a16="http://schemas.microsoft.com/office/drawing/2014/main" id="{811A6A95-7D50-43F1-BEAC-DD1EF590B2CF}"/>
              </a:ext>
            </a:extLst>
          </p:cNvPr>
          <p:cNvSpPr txBox="1"/>
          <p:nvPr/>
        </p:nvSpPr>
        <p:spPr>
          <a:xfrm>
            <a:off x="1037810" y="4125517"/>
            <a:ext cx="2917768" cy="1569660"/>
          </a:xfrm>
          <a:prstGeom prst="rect">
            <a:avLst/>
          </a:prstGeom>
          <a:noFill/>
        </p:spPr>
        <p:txBody>
          <a:bodyPr wrap="square" rtlCol="0">
            <a:spAutoFit/>
          </a:bodyPr>
          <a:lstStyle/>
          <a:p>
            <a:pPr algn="ctr"/>
            <a:r>
              <a:rPr lang="en-US" sz="2400" dirty="0" err="1"/>
              <a:t>Mechanum</a:t>
            </a:r>
            <a:r>
              <a:rPr lang="en-US" sz="2400" dirty="0"/>
              <a:t> Wheels (Wheels that enable the robot to move sideways)</a:t>
            </a:r>
          </a:p>
        </p:txBody>
      </p:sp>
      <p:pic>
        <p:nvPicPr>
          <p:cNvPr id="10" name="Picture 9">
            <a:extLst>
              <a:ext uri="{FF2B5EF4-FFF2-40B4-BE49-F238E27FC236}">
                <a16:creationId xmlns:a16="http://schemas.microsoft.com/office/drawing/2014/main" id="{F6372AEA-E510-4F29-B0C2-ECFEFB79769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36423" y="3396293"/>
            <a:ext cx="2264798" cy="2424824"/>
          </a:xfrm>
          <a:prstGeom prst="rect">
            <a:avLst/>
          </a:prstGeom>
        </p:spPr>
      </p:pic>
      <p:sp>
        <p:nvSpPr>
          <p:cNvPr id="11" name="TextBox 10">
            <a:extLst>
              <a:ext uri="{FF2B5EF4-FFF2-40B4-BE49-F238E27FC236}">
                <a16:creationId xmlns:a16="http://schemas.microsoft.com/office/drawing/2014/main" id="{7308BF75-286C-437C-924C-5605226AEA7A}"/>
              </a:ext>
            </a:extLst>
          </p:cNvPr>
          <p:cNvSpPr txBox="1"/>
          <p:nvPr/>
        </p:nvSpPr>
        <p:spPr>
          <a:xfrm>
            <a:off x="7966531" y="5907812"/>
            <a:ext cx="2917767" cy="461665"/>
          </a:xfrm>
          <a:prstGeom prst="rect">
            <a:avLst/>
          </a:prstGeom>
          <a:noFill/>
        </p:spPr>
        <p:txBody>
          <a:bodyPr wrap="square" rtlCol="0">
            <a:spAutoFit/>
          </a:bodyPr>
          <a:lstStyle/>
          <a:p>
            <a:pPr algn="ctr"/>
            <a:r>
              <a:rPr lang="en-US" sz="2400" dirty="0"/>
              <a:t>Standard Wheel</a:t>
            </a:r>
          </a:p>
        </p:txBody>
      </p:sp>
    </p:spTree>
    <p:extLst>
      <p:ext uri="{BB962C8B-B14F-4D97-AF65-F5344CB8AC3E}">
        <p14:creationId xmlns:p14="http://schemas.microsoft.com/office/powerpoint/2010/main" val="121482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2DF7E-EDEB-4FBA-89B6-5DC25FA77B4D}"/>
              </a:ext>
            </a:extLst>
          </p:cNvPr>
          <p:cNvSpPr>
            <a:spLocks noGrp="1"/>
          </p:cNvSpPr>
          <p:nvPr>
            <p:ph type="sldNum" sz="quarter" idx="12"/>
          </p:nvPr>
        </p:nvSpPr>
        <p:spPr/>
        <p:txBody>
          <a:bodyPr/>
          <a:lstStyle/>
          <a:p>
            <a:fld id="{BF606503-8B3B-44C2-AA5C-EBA343A11892}" type="slidenum">
              <a:rPr lang="en-US" smtClean="0"/>
              <a:t>4</a:t>
            </a:fld>
            <a:endParaRPr lang="en-US"/>
          </a:p>
        </p:txBody>
      </p:sp>
      <p:sp>
        <p:nvSpPr>
          <p:cNvPr id="3" name="TextBox 2">
            <a:extLst>
              <a:ext uri="{FF2B5EF4-FFF2-40B4-BE49-F238E27FC236}">
                <a16:creationId xmlns:a16="http://schemas.microsoft.com/office/drawing/2014/main" id="{6BBF62C5-224A-4515-BCF5-4DE360961BB9}"/>
              </a:ext>
            </a:extLst>
          </p:cNvPr>
          <p:cNvSpPr txBox="1"/>
          <p:nvPr/>
        </p:nvSpPr>
        <p:spPr>
          <a:xfrm>
            <a:off x="2050473" y="262503"/>
            <a:ext cx="8091054" cy="584775"/>
          </a:xfrm>
          <a:prstGeom prst="rect">
            <a:avLst/>
          </a:prstGeom>
          <a:noFill/>
        </p:spPr>
        <p:txBody>
          <a:bodyPr wrap="square" rtlCol="0">
            <a:spAutoFit/>
          </a:bodyPr>
          <a:lstStyle/>
          <a:p>
            <a:pPr algn="ctr"/>
            <a:r>
              <a:rPr lang="en-US" sz="3200" dirty="0"/>
              <a:t>Wheel Types</a:t>
            </a:r>
          </a:p>
        </p:txBody>
      </p:sp>
      <p:pic>
        <p:nvPicPr>
          <p:cNvPr id="5" name="Picture 4">
            <a:extLst>
              <a:ext uri="{FF2B5EF4-FFF2-40B4-BE49-F238E27FC236}">
                <a16:creationId xmlns:a16="http://schemas.microsoft.com/office/drawing/2014/main" id="{5B80DBF1-D921-43D8-9EFE-16C2D3914E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07817" y="2022765"/>
            <a:ext cx="3685310" cy="2576945"/>
          </a:xfrm>
          <a:prstGeom prst="rect">
            <a:avLst/>
          </a:prstGeom>
        </p:spPr>
      </p:pic>
      <p:pic>
        <p:nvPicPr>
          <p:cNvPr id="7" name="Picture 6">
            <a:extLst>
              <a:ext uri="{FF2B5EF4-FFF2-40B4-BE49-F238E27FC236}">
                <a16:creationId xmlns:a16="http://schemas.microsoft.com/office/drawing/2014/main" id="{0F0C2849-FE18-4F9B-B7B5-36E40FFDA8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209057" y="1925782"/>
            <a:ext cx="3657601" cy="2743201"/>
          </a:xfrm>
          <a:prstGeom prst="rect">
            <a:avLst/>
          </a:prstGeom>
        </p:spPr>
      </p:pic>
      <p:sp>
        <p:nvSpPr>
          <p:cNvPr id="8" name="TextBox 7">
            <a:extLst>
              <a:ext uri="{FF2B5EF4-FFF2-40B4-BE49-F238E27FC236}">
                <a16:creationId xmlns:a16="http://schemas.microsoft.com/office/drawing/2014/main" id="{75FE66B1-078F-432E-A46B-285206B4834C}"/>
              </a:ext>
            </a:extLst>
          </p:cNvPr>
          <p:cNvSpPr txBox="1"/>
          <p:nvPr/>
        </p:nvSpPr>
        <p:spPr>
          <a:xfrm>
            <a:off x="7142019" y="1093371"/>
            <a:ext cx="4287982" cy="5262979"/>
          </a:xfrm>
          <a:prstGeom prst="rect">
            <a:avLst/>
          </a:prstGeom>
          <a:noFill/>
        </p:spPr>
        <p:txBody>
          <a:bodyPr wrap="square" rtlCol="0">
            <a:spAutoFit/>
          </a:bodyPr>
          <a:lstStyle/>
          <a:p>
            <a:r>
              <a:rPr lang="en-US" sz="2400" dirty="0"/>
              <a:t>Pivoting casters can be used on the front of the robot when a two-wheel drive system in employed.  The casters pivot as necessary to allow the wheels to roll freely in the direction of motion.</a:t>
            </a:r>
          </a:p>
          <a:p>
            <a:endParaRPr lang="en-US" sz="2400" dirty="0"/>
          </a:p>
          <a:p>
            <a:r>
              <a:rPr lang="en-US" sz="2400" dirty="0"/>
              <a:t>One issue is that it is easy for competitor to bump the robot and make it point in an undesirable direction.   Omni-directional wheels tend to have this same issue.</a:t>
            </a:r>
          </a:p>
        </p:txBody>
      </p:sp>
      <p:sp>
        <p:nvSpPr>
          <p:cNvPr id="9" name="TextBox 8">
            <a:extLst>
              <a:ext uri="{FF2B5EF4-FFF2-40B4-BE49-F238E27FC236}">
                <a16:creationId xmlns:a16="http://schemas.microsoft.com/office/drawing/2014/main" id="{646B8F14-268E-41DA-8B8B-47D6B08E41C7}"/>
              </a:ext>
            </a:extLst>
          </p:cNvPr>
          <p:cNvSpPr txBox="1"/>
          <p:nvPr/>
        </p:nvSpPr>
        <p:spPr>
          <a:xfrm>
            <a:off x="2286000" y="5486400"/>
            <a:ext cx="2743201" cy="369332"/>
          </a:xfrm>
          <a:prstGeom prst="rect">
            <a:avLst/>
          </a:prstGeom>
          <a:noFill/>
        </p:spPr>
        <p:txBody>
          <a:bodyPr wrap="square" rtlCol="0">
            <a:spAutoFit/>
          </a:bodyPr>
          <a:lstStyle/>
          <a:p>
            <a:pPr algn="ctr"/>
            <a:r>
              <a:rPr lang="en-US" dirty="0"/>
              <a:t>Casters</a:t>
            </a:r>
          </a:p>
        </p:txBody>
      </p:sp>
    </p:spTree>
    <p:extLst>
      <p:ext uri="{BB962C8B-B14F-4D97-AF65-F5344CB8AC3E}">
        <p14:creationId xmlns:p14="http://schemas.microsoft.com/office/powerpoint/2010/main" val="23147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077DB3-4EEB-4BD9-BA03-4C66D9268471}"/>
              </a:ext>
            </a:extLst>
          </p:cNvPr>
          <p:cNvSpPr>
            <a:spLocks noGrp="1"/>
          </p:cNvSpPr>
          <p:nvPr>
            <p:ph type="sldNum" sz="quarter" idx="12"/>
          </p:nvPr>
        </p:nvSpPr>
        <p:spPr/>
        <p:txBody>
          <a:bodyPr/>
          <a:lstStyle/>
          <a:p>
            <a:fld id="{BF606503-8B3B-44C2-AA5C-EBA343A11892}" type="slidenum">
              <a:rPr lang="en-US" smtClean="0"/>
              <a:t>5</a:t>
            </a:fld>
            <a:endParaRPr lang="en-US"/>
          </a:p>
        </p:txBody>
      </p:sp>
      <p:sp>
        <p:nvSpPr>
          <p:cNvPr id="3" name="TextBox 2">
            <a:extLst>
              <a:ext uri="{FF2B5EF4-FFF2-40B4-BE49-F238E27FC236}">
                <a16:creationId xmlns:a16="http://schemas.microsoft.com/office/drawing/2014/main" id="{44C1AC17-C634-42BB-ADE9-F0467E5AE04F}"/>
              </a:ext>
            </a:extLst>
          </p:cNvPr>
          <p:cNvSpPr txBox="1"/>
          <p:nvPr/>
        </p:nvSpPr>
        <p:spPr>
          <a:xfrm>
            <a:off x="1187117" y="1491916"/>
            <a:ext cx="9881936" cy="3785652"/>
          </a:xfrm>
          <a:prstGeom prst="rect">
            <a:avLst/>
          </a:prstGeom>
          <a:noFill/>
        </p:spPr>
        <p:txBody>
          <a:bodyPr wrap="square" rtlCol="0">
            <a:spAutoFit/>
          </a:bodyPr>
          <a:lstStyle/>
          <a:p>
            <a:r>
              <a:rPr lang="en-US" sz="2400" dirty="0"/>
              <a:t>There are several different ways to connect the wheels to the drive motor.  They all have their one pro’s and con’s.</a:t>
            </a:r>
          </a:p>
          <a:p>
            <a:endParaRPr lang="en-US" sz="2400" dirty="0"/>
          </a:p>
          <a:p>
            <a:r>
              <a:rPr lang="en-US" sz="2400" dirty="0"/>
              <a:t>In general, the robots won’s have steering mechanisms like a car, instead they operate one wheel (or set of wheels) on one side to the robot to turn in one direction, and then operate the wheel(s) on the other side to turn the other direction.  The robot goes forward or reverse by operating both side at the same time.</a:t>
            </a:r>
          </a:p>
          <a:p>
            <a:endParaRPr lang="en-US" sz="2400" dirty="0"/>
          </a:p>
          <a:p>
            <a:r>
              <a:rPr lang="en-US" sz="2400" dirty="0"/>
              <a:t>Let’s look at the more common methods for connecting motors to wheels…</a:t>
            </a:r>
          </a:p>
        </p:txBody>
      </p:sp>
    </p:spTree>
    <p:extLst>
      <p:ext uri="{BB962C8B-B14F-4D97-AF65-F5344CB8AC3E}">
        <p14:creationId xmlns:p14="http://schemas.microsoft.com/office/powerpoint/2010/main" val="212832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BF63B4-291C-4439-B916-A6D05E7595B7}"/>
              </a:ext>
            </a:extLst>
          </p:cNvPr>
          <p:cNvSpPr>
            <a:spLocks noGrp="1"/>
          </p:cNvSpPr>
          <p:nvPr>
            <p:ph type="sldNum" sz="quarter" idx="12"/>
          </p:nvPr>
        </p:nvSpPr>
        <p:spPr/>
        <p:txBody>
          <a:bodyPr/>
          <a:lstStyle/>
          <a:p>
            <a:fld id="{BF606503-8B3B-44C2-AA5C-EBA343A11892}" type="slidenum">
              <a:rPr lang="en-US" smtClean="0"/>
              <a:t>6</a:t>
            </a:fld>
            <a:endParaRPr lang="en-US"/>
          </a:p>
        </p:txBody>
      </p:sp>
      <p:pic>
        <p:nvPicPr>
          <p:cNvPr id="4" name="Picture 3">
            <a:extLst>
              <a:ext uri="{FF2B5EF4-FFF2-40B4-BE49-F238E27FC236}">
                <a16:creationId xmlns:a16="http://schemas.microsoft.com/office/drawing/2014/main" id="{ADA90AF5-3BD5-4C8F-BBA9-D88BA6ECAC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19199" y="1440873"/>
            <a:ext cx="5153891" cy="3819444"/>
          </a:xfrm>
          <a:prstGeom prst="rect">
            <a:avLst/>
          </a:prstGeom>
        </p:spPr>
      </p:pic>
      <p:sp>
        <p:nvSpPr>
          <p:cNvPr id="5" name="TextBox 4">
            <a:extLst>
              <a:ext uri="{FF2B5EF4-FFF2-40B4-BE49-F238E27FC236}">
                <a16:creationId xmlns:a16="http://schemas.microsoft.com/office/drawing/2014/main" id="{7F12BE64-188F-4788-AC55-4DA01B10C2C0}"/>
              </a:ext>
            </a:extLst>
          </p:cNvPr>
          <p:cNvSpPr txBox="1"/>
          <p:nvPr/>
        </p:nvSpPr>
        <p:spPr>
          <a:xfrm>
            <a:off x="2050473" y="180106"/>
            <a:ext cx="8091054" cy="584775"/>
          </a:xfrm>
          <a:prstGeom prst="rect">
            <a:avLst/>
          </a:prstGeom>
          <a:noFill/>
        </p:spPr>
        <p:txBody>
          <a:bodyPr wrap="square" rtlCol="0">
            <a:spAutoFit/>
          </a:bodyPr>
          <a:lstStyle/>
          <a:p>
            <a:pPr algn="ctr"/>
            <a:r>
              <a:rPr lang="en-US" sz="3200" dirty="0"/>
              <a:t>Direct Drive</a:t>
            </a:r>
          </a:p>
        </p:txBody>
      </p:sp>
      <p:sp>
        <p:nvSpPr>
          <p:cNvPr id="6" name="TextBox 5">
            <a:extLst>
              <a:ext uri="{FF2B5EF4-FFF2-40B4-BE49-F238E27FC236}">
                <a16:creationId xmlns:a16="http://schemas.microsoft.com/office/drawing/2014/main" id="{2C11F844-5A33-483B-A0AC-97F8B83BE702}"/>
              </a:ext>
            </a:extLst>
          </p:cNvPr>
          <p:cNvSpPr txBox="1"/>
          <p:nvPr/>
        </p:nvSpPr>
        <p:spPr>
          <a:xfrm>
            <a:off x="7014775" y="1013000"/>
            <a:ext cx="4128655" cy="5139869"/>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dirty="0"/>
              <a:t>Wheel is connected directly to the motor</a:t>
            </a:r>
          </a:p>
          <a:p>
            <a:pPr marL="285750" indent="-285750">
              <a:spcBef>
                <a:spcPts val="1200"/>
              </a:spcBef>
              <a:buFont typeface="Arial" panose="020B0604020202020204" pitchFamily="34" charset="0"/>
              <a:buChar char="•"/>
            </a:pPr>
            <a:r>
              <a:rPr lang="en-US" sz="2400" dirty="0"/>
              <a:t>Torque can not be altered</a:t>
            </a:r>
          </a:p>
          <a:p>
            <a:pPr marL="285750" indent="-285750">
              <a:spcBef>
                <a:spcPts val="1200"/>
              </a:spcBef>
              <a:buFont typeface="Arial" panose="020B0604020202020204" pitchFamily="34" charset="0"/>
              <a:buChar char="•"/>
            </a:pPr>
            <a:r>
              <a:rPr lang="en-US" sz="2400" dirty="0"/>
              <a:t>Speed can not be altered (unless motor speed can be adjusted electrically)</a:t>
            </a:r>
          </a:p>
          <a:p>
            <a:pPr marL="285750" indent="-285750">
              <a:spcBef>
                <a:spcPts val="1200"/>
              </a:spcBef>
              <a:buFont typeface="Arial" panose="020B0604020202020204" pitchFamily="34" charset="0"/>
              <a:buChar char="•"/>
            </a:pPr>
            <a:r>
              <a:rPr lang="en-US" sz="2400" dirty="0"/>
              <a:t>Can put motor shaft under stresses that could damage the motor (e.g. another robot runs into the wheel)</a:t>
            </a:r>
          </a:p>
          <a:p>
            <a:pPr marL="285750" indent="-285750">
              <a:spcBef>
                <a:spcPts val="1200"/>
              </a:spcBef>
              <a:buFont typeface="Arial" panose="020B0604020202020204" pitchFamily="34" charset="0"/>
              <a:buChar char="•"/>
            </a:pPr>
            <a:r>
              <a:rPr lang="en-US" sz="2400" dirty="0"/>
              <a:t>Motor must be placed right next to the wheel</a:t>
            </a:r>
            <a:endParaRPr lang="en-US" dirty="0"/>
          </a:p>
        </p:txBody>
      </p:sp>
    </p:spTree>
    <p:extLst>
      <p:ext uri="{BB962C8B-B14F-4D97-AF65-F5344CB8AC3E}">
        <p14:creationId xmlns:p14="http://schemas.microsoft.com/office/powerpoint/2010/main" val="17349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72515-D57B-44CD-A514-EB7957AA901C}"/>
              </a:ext>
            </a:extLst>
          </p:cNvPr>
          <p:cNvSpPr>
            <a:spLocks noGrp="1"/>
          </p:cNvSpPr>
          <p:nvPr>
            <p:ph type="sldNum" sz="quarter" idx="12"/>
          </p:nvPr>
        </p:nvSpPr>
        <p:spPr/>
        <p:txBody>
          <a:bodyPr/>
          <a:lstStyle/>
          <a:p>
            <a:fld id="{BF606503-8B3B-44C2-AA5C-EBA343A11892}" type="slidenum">
              <a:rPr lang="en-US" smtClean="0"/>
              <a:t>7</a:t>
            </a:fld>
            <a:endParaRPr lang="en-US"/>
          </a:p>
        </p:txBody>
      </p:sp>
      <p:pic>
        <p:nvPicPr>
          <p:cNvPr id="4" name="Picture 3">
            <a:extLst>
              <a:ext uri="{FF2B5EF4-FFF2-40B4-BE49-F238E27FC236}">
                <a16:creationId xmlns:a16="http://schemas.microsoft.com/office/drawing/2014/main" id="{21B4808B-3A2E-4ADA-B68E-E6936E0298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0390" y="1080768"/>
            <a:ext cx="4045377" cy="3034032"/>
          </a:xfrm>
          <a:prstGeom prst="rect">
            <a:avLst/>
          </a:prstGeom>
        </p:spPr>
      </p:pic>
      <p:sp>
        <p:nvSpPr>
          <p:cNvPr id="5" name="TextBox 4">
            <a:extLst>
              <a:ext uri="{FF2B5EF4-FFF2-40B4-BE49-F238E27FC236}">
                <a16:creationId xmlns:a16="http://schemas.microsoft.com/office/drawing/2014/main" id="{A86FC840-3A5B-4610-907C-F884E9497A00}"/>
              </a:ext>
            </a:extLst>
          </p:cNvPr>
          <p:cNvSpPr txBox="1"/>
          <p:nvPr/>
        </p:nvSpPr>
        <p:spPr>
          <a:xfrm>
            <a:off x="1388918" y="4800119"/>
            <a:ext cx="9414164" cy="150810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dirty="0"/>
              <a:t>Different size gears can be used to alter speed and torque</a:t>
            </a:r>
          </a:p>
          <a:p>
            <a:pPr marL="285750" indent="-285750">
              <a:spcBef>
                <a:spcPts val="1200"/>
              </a:spcBef>
              <a:buFont typeface="Arial" panose="020B0604020202020204" pitchFamily="34" charset="0"/>
              <a:buChar char="•"/>
            </a:pPr>
            <a:r>
              <a:rPr lang="en-US" sz="2400" dirty="0"/>
              <a:t>Positioning must be more precise to ensure gear teeth engage properly</a:t>
            </a:r>
          </a:p>
          <a:p>
            <a:pPr marL="285750" indent="-285750">
              <a:spcBef>
                <a:spcPts val="1200"/>
              </a:spcBef>
              <a:buFont typeface="Arial" panose="020B0604020202020204" pitchFamily="34" charset="0"/>
              <a:buChar char="•"/>
            </a:pPr>
            <a:r>
              <a:rPr lang="en-US" sz="2400" dirty="0"/>
              <a:t>Motor must be placed in close proximity to the wheel</a:t>
            </a:r>
          </a:p>
        </p:txBody>
      </p:sp>
      <p:sp>
        <p:nvSpPr>
          <p:cNvPr id="6" name="TextBox 5">
            <a:extLst>
              <a:ext uri="{FF2B5EF4-FFF2-40B4-BE49-F238E27FC236}">
                <a16:creationId xmlns:a16="http://schemas.microsoft.com/office/drawing/2014/main" id="{16CB6707-D0E4-4F31-B838-404754B19549}"/>
              </a:ext>
            </a:extLst>
          </p:cNvPr>
          <p:cNvSpPr txBox="1"/>
          <p:nvPr/>
        </p:nvSpPr>
        <p:spPr>
          <a:xfrm>
            <a:off x="2050473" y="180106"/>
            <a:ext cx="8091054" cy="584775"/>
          </a:xfrm>
          <a:prstGeom prst="rect">
            <a:avLst/>
          </a:prstGeom>
          <a:noFill/>
        </p:spPr>
        <p:txBody>
          <a:bodyPr wrap="square" rtlCol="0">
            <a:spAutoFit/>
          </a:bodyPr>
          <a:lstStyle/>
          <a:p>
            <a:pPr algn="ctr"/>
            <a:r>
              <a:rPr lang="en-US" sz="3200" dirty="0"/>
              <a:t>Gear Drive</a:t>
            </a:r>
          </a:p>
        </p:txBody>
      </p:sp>
      <p:pic>
        <p:nvPicPr>
          <p:cNvPr id="8" name="Picture 7">
            <a:extLst>
              <a:ext uri="{FF2B5EF4-FFF2-40B4-BE49-F238E27FC236}">
                <a16:creationId xmlns:a16="http://schemas.microsoft.com/office/drawing/2014/main" id="{18700275-2606-4D81-887B-D392252BB5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3300" y="1080767"/>
            <a:ext cx="4045377" cy="3034033"/>
          </a:xfrm>
          <a:prstGeom prst="rect">
            <a:avLst/>
          </a:prstGeom>
        </p:spPr>
      </p:pic>
      <p:sp>
        <p:nvSpPr>
          <p:cNvPr id="9" name="TextBox 8">
            <a:extLst>
              <a:ext uri="{FF2B5EF4-FFF2-40B4-BE49-F238E27FC236}">
                <a16:creationId xmlns:a16="http://schemas.microsoft.com/office/drawing/2014/main" id="{88AFDD01-0DB3-4902-8689-21A9302442F2}"/>
              </a:ext>
            </a:extLst>
          </p:cNvPr>
          <p:cNvSpPr txBox="1"/>
          <p:nvPr/>
        </p:nvSpPr>
        <p:spPr>
          <a:xfrm>
            <a:off x="6946235" y="4232212"/>
            <a:ext cx="3352801" cy="369332"/>
          </a:xfrm>
          <a:prstGeom prst="rect">
            <a:avLst/>
          </a:prstGeom>
          <a:noFill/>
        </p:spPr>
        <p:txBody>
          <a:bodyPr wrap="square" rtlCol="0">
            <a:spAutoFit/>
          </a:bodyPr>
          <a:lstStyle/>
          <a:p>
            <a:r>
              <a:rPr lang="en-US" dirty="0"/>
              <a:t>Gear drive on old steam tractor</a:t>
            </a:r>
          </a:p>
        </p:txBody>
      </p:sp>
    </p:spTree>
    <p:extLst>
      <p:ext uri="{BB962C8B-B14F-4D97-AF65-F5344CB8AC3E}">
        <p14:creationId xmlns:p14="http://schemas.microsoft.com/office/powerpoint/2010/main" val="184316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3964AA-43F2-4FD1-9F3B-53AC3DF4D2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3617" y="1287467"/>
            <a:ext cx="4638964" cy="3616036"/>
          </a:xfrm>
          <a:prstGeom prst="rect">
            <a:avLst/>
          </a:prstGeom>
        </p:spPr>
      </p:pic>
      <p:sp>
        <p:nvSpPr>
          <p:cNvPr id="4" name="TextBox 3">
            <a:extLst>
              <a:ext uri="{FF2B5EF4-FFF2-40B4-BE49-F238E27FC236}">
                <a16:creationId xmlns:a16="http://schemas.microsoft.com/office/drawing/2014/main" id="{DB745232-FA81-4257-A654-0ECBAA5FFCB1}"/>
              </a:ext>
            </a:extLst>
          </p:cNvPr>
          <p:cNvSpPr txBox="1"/>
          <p:nvPr/>
        </p:nvSpPr>
        <p:spPr>
          <a:xfrm>
            <a:off x="2050473" y="180106"/>
            <a:ext cx="8091054" cy="584775"/>
          </a:xfrm>
          <a:prstGeom prst="rect">
            <a:avLst/>
          </a:prstGeom>
          <a:noFill/>
        </p:spPr>
        <p:txBody>
          <a:bodyPr wrap="square" rtlCol="0">
            <a:spAutoFit/>
          </a:bodyPr>
          <a:lstStyle/>
          <a:p>
            <a:pPr algn="ctr"/>
            <a:r>
              <a:rPr lang="en-US" sz="3200" dirty="0"/>
              <a:t>Belt Drive</a:t>
            </a:r>
          </a:p>
        </p:txBody>
      </p:sp>
      <p:sp>
        <p:nvSpPr>
          <p:cNvPr id="5" name="TextBox 4">
            <a:extLst>
              <a:ext uri="{FF2B5EF4-FFF2-40B4-BE49-F238E27FC236}">
                <a16:creationId xmlns:a16="http://schemas.microsoft.com/office/drawing/2014/main" id="{4A6D1B98-F2DF-4B66-8986-C794D90E4029}"/>
              </a:ext>
            </a:extLst>
          </p:cNvPr>
          <p:cNvSpPr txBox="1"/>
          <p:nvPr/>
        </p:nvSpPr>
        <p:spPr>
          <a:xfrm>
            <a:off x="718124" y="5159345"/>
            <a:ext cx="4814457" cy="646331"/>
          </a:xfrm>
          <a:prstGeom prst="rect">
            <a:avLst/>
          </a:prstGeom>
          <a:noFill/>
        </p:spPr>
        <p:txBody>
          <a:bodyPr wrap="square" rtlCol="0">
            <a:spAutoFit/>
          </a:bodyPr>
          <a:lstStyle/>
          <a:p>
            <a:pPr algn="ctr"/>
            <a:r>
              <a:rPr lang="en-US" dirty="0"/>
              <a:t>Simulated belt drive – motor rotation is transferred to the drive wheel via a flexible belt.</a:t>
            </a:r>
          </a:p>
        </p:txBody>
      </p:sp>
      <p:pic>
        <p:nvPicPr>
          <p:cNvPr id="7" name="Picture 6">
            <a:extLst>
              <a:ext uri="{FF2B5EF4-FFF2-40B4-BE49-F238E27FC236}">
                <a16:creationId xmlns:a16="http://schemas.microsoft.com/office/drawing/2014/main" id="{191EBAA3-2F1B-479C-BCC6-8AC0CB6261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4602" y="1287467"/>
            <a:ext cx="4821381" cy="3616036"/>
          </a:xfrm>
          <a:prstGeom prst="rect">
            <a:avLst/>
          </a:prstGeom>
        </p:spPr>
      </p:pic>
      <p:sp>
        <p:nvSpPr>
          <p:cNvPr id="8" name="TextBox 7">
            <a:extLst>
              <a:ext uri="{FF2B5EF4-FFF2-40B4-BE49-F238E27FC236}">
                <a16:creationId xmlns:a16="http://schemas.microsoft.com/office/drawing/2014/main" id="{4D607499-4EF4-4122-AE0B-ECBFCB840515}"/>
              </a:ext>
            </a:extLst>
          </p:cNvPr>
          <p:cNvSpPr txBox="1"/>
          <p:nvPr/>
        </p:nvSpPr>
        <p:spPr>
          <a:xfrm>
            <a:off x="6204524" y="5159344"/>
            <a:ext cx="4814457" cy="646331"/>
          </a:xfrm>
          <a:prstGeom prst="rect">
            <a:avLst/>
          </a:prstGeom>
          <a:noFill/>
        </p:spPr>
        <p:txBody>
          <a:bodyPr wrap="square" rtlCol="0">
            <a:spAutoFit/>
          </a:bodyPr>
          <a:lstStyle/>
          <a:p>
            <a:pPr algn="ctr"/>
            <a:r>
              <a:rPr lang="en-US" dirty="0"/>
              <a:t>Belt drive system on old tractor.  Flat leather belt is being used.</a:t>
            </a:r>
          </a:p>
        </p:txBody>
      </p:sp>
      <p:sp>
        <p:nvSpPr>
          <p:cNvPr id="9" name="Slide Number Placeholder 8">
            <a:extLst>
              <a:ext uri="{FF2B5EF4-FFF2-40B4-BE49-F238E27FC236}">
                <a16:creationId xmlns:a16="http://schemas.microsoft.com/office/drawing/2014/main" id="{36A71464-CF4F-413D-82B9-71274505A6F5}"/>
              </a:ext>
            </a:extLst>
          </p:cNvPr>
          <p:cNvSpPr>
            <a:spLocks noGrp="1"/>
          </p:cNvSpPr>
          <p:nvPr>
            <p:ph type="sldNum" sz="quarter" idx="12"/>
          </p:nvPr>
        </p:nvSpPr>
        <p:spPr/>
        <p:txBody>
          <a:bodyPr/>
          <a:lstStyle/>
          <a:p>
            <a:fld id="{BF606503-8B3B-44C2-AA5C-EBA343A11892}" type="slidenum">
              <a:rPr lang="en-US" smtClean="0"/>
              <a:t>8</a:t>
            </a:fld>
            <a:endParaRPr lang="en-US"/>
          </a:p>
        </p:txBody>
      </p:sp>
    </p:spTree>
    <p:extLst>
      <p:ext uri="{BB962C8B-B14F-4D97-AF65-F5344CB8AC3E}">
        <p14:creationId xmlns:p14="http://schemas.microsoft.com/office/powerpoint/2010/main" val="258035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175C1A-1ED1-4B5D-B650-991D83F322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46082" y="914395"/>
            <a:ext cx="10099836" cy="2078181"/>
          </a:xfrm>
          <a:prstGeom prst="rect">
            <a:avLst/>
          </a:prstGeom>
        </p:spPr>
      </p:pic>
      <p:sp>
        <p:nvSpPr>
          <p:cNvPr id="5" name="TextBox 4">
            <a:extLst>
              <a:ext uri="{FF2B5EF4-FFF2-40B4-BE49-F238E27FC236}">
                <a16:creationId xmlns:a16="http://schemas.microsoft.com/office/drawing/2014/main" id="{079D2639-DEA8-4A08-9E9C-A896D3B5F9C2}"/>
              </a:ext>
            </a:extLst>
          </p:cNvPr>
          <p:cNvSpPr txBox="1"/>
          <p:nvPr/>
        </p:nvSpPr>
        <p:spPr>
          <a:xfrm>
            <a:off x="2050473" y="180106"/>
            <a:ext cx="8091054" cy="584775"/>
          </a:xfrm>
          <a:prstGeom prst="rect">
            <a:avLst/>
          </a:prstGeom>
          <a:noFill/>
        </p:spPr>
        <p:txBody>
          <a:bodyPr wrap="square" rtlCol="0">
            <a:spAutoFit/>
          </a:bodyPr>
          <a:lstStyle/>
          <a:p>
            <a:pPr algn="ctr"/>
            <a:r>
              <a:rPr lang="en-US" sz="3200" dirty="0"/>
              <a:t>Belts and Pulleys</a:t>
            </a:r>
          </a:p>
        </p:txBody>
      </p:sp>
      <p:sp>
        <p:nvSpPr>
          <p:cNvPr id="6" name="TextBox 5">
            <a:extLst>
              <a:ext uri="{FF2B5EF4-FFF2-40B4-BE49-F238E27FC236}">
                <a16:creationId xmlns:a16="http://schemas.microsoft.com/office/drawing/2014/main" id="{193C58A5-4F72-4932-85F9-D7399EE9D106}"/>
              </a:ext>
            </a:extLst>
          </p:cNvPr>
          <p:cNvSpPr txBox="1"/>
          <p:nvPr/>
        </p:nvSpPr>
        <p:spPr>
          <a:xfrm>
            <a:off x="1046082" y="3137707"/>
            <a:ext cx="10716427" cy="3600986"/>
          </a:xfrm>
          <a:prstGeom prst="rect">
            <a:avLst/>
          </a:prstGeom>
          <a:noFill/>
        </p:spPr>
        <p:txBody>
          <a:bodyPr wrap="square" rtlCol="0">
            <a:spAutoFit/>
          </a:bodyPr>
          <a:lstStyle/>
          <a:p>
            <a:pPr marL="285750" indent="-285750">
              <a:buFont typeface="Arial" panose="020B0604020202020204" pitchFamily="34" charset="0"/>
              <a:buChar char="•"/>
            </a:pPr>
            <a:r>
              <a:rPr lang="en-US" sz="2400" b="1" dirty="0"/>
              <a:t>Types</a:t>
            </a:r>
          </a:p>
          <a:p>
            <a:pPr marL="800100" lvl="1" indent="-342900">
              <a:buFont typeface="Calibri" panose="020F0502020204030204" pitchFamily="34" charset="0"/>
              <a:buChar char="‒"/>
            </a:pPr>
            <a:r>
              <a:rPr lang="en-US" sz="2000" dirty="0"/>
              <a:t>Toothed (as shown above)</a:t>
            </a:r>
          </a:p>
          <a:p>
            <a:pPr marL="800100" lvl="1" indent="-342900">
              <a:buFont typeface="Calibri" panose="020F0502020204030204" pitchFamily="34" charset="0"/>
              <a:buChar char="‒"/>
            </a:pPr>
            <a:r>
              <a:rPr lang="en-US" sz="2000" dirty="0"/>
              <a:t>V-belts (similar to those used in a car engine)</a:t>
            </a:r>
          </a:p>
          <a:p>
            <a:pPr marL="800100" lvl="1" indent="-342900">
              <a:buFont typeface="Calibri" panose="020F0502020204030204" pitchFamily="34" charset="0"/>
              <a:buChar char="‒"/>
            </a:pPr>
            <a:r>
              <a:rPr lang="en-US" sz="2000" dirty="0"/>
              <a:t>Flat (similar to tractor image on previous slide)</a:t>
            </a:r>
          </a:p>
          <a:p>
            <a:pPr marL="342900" indent="-342900">
              <a:buFont typeface="Arial" panose="020B0604020202020204" pitchFamily="34" charset="0"/>
              <a:buChar char="•"/>
            </a:pPr>
            <a:r>
              <a:rPr lang="en-US" sz="2400" b="1" dirty="0"/>
              <a:t>Considerations</a:t>
            </a:r>
          </a:p>
          <a:p>
            <a:pPr marL="800100" lvl="1" indent="-342900">
              <a:buFont typeface="Calibri" panose="020F0502020204030204" pitchFamily="34" charset="0"/>
              <a:buChar char="‒"/>
            </a:pPr>
            <a:r>
              <a:rPr lang="en-US" sz="2000" dirty="0"/>
              <a:t>Quite Strong (but they can break under extreme loads of after extensive wear)</a:t>
            </a:r>
          </a:p>
          <a:p>
            <a:pPr marL="800100" lvl="1" indent="-342900">
              <a:buFont typeface="Calibri" panose="020F0502020204030204" pitchFamily="34" charset="0"/>
              <a:buChar char="‒"/>
            </a:pPr>
            <a:r>
              <a:rPr lang="en-US" sz="2000" dirty="0"/>
              <a:t>Toothed belts don’t slip, but flat belts can…</a:t>
            </a:r>
          </a:p>
          <a:p>
            <a:pPr marL="800100" lvl="1" indent="-342900">
              <a:buFont typeface="Calibri" panose="020F0502020204030204" pitchFamily="34" charset="0"/>
              <a:buChar char="‒"/>
            </a:pPr>
            <a:r>
              <a:rPr lang="en-US" sz="2000" dirty="0"/>
              <a:t>Allows motors to be placed farther away from wheels if necessary</a:t>
            </a:r>
          </a:p>
          <a:p>
            <a:pPr marL="800100" lvl="1" indent="-342900">
              <a:buFont typeface="Calibri" panose="020F0502020204030204" pitchFamily="34" charset="0"/>
              <a:buChar char="‒"/>
            </a:pPr>
            <a:r>
              <a:rPr lang="en-US" sz="2000" dirty="0"/>
              <a:t>Different pulleys sprockets can be used to alter torque and speed</a:t>
            </a:r>
          </a:p>
          <a:p>
            <a:pPr marL="800100" lvl="1" indent="-342900">
              <a:buFont typeface="Calibri" panose="020F0502020204030204" pitchFamily="34" charset="0"/>
              <a:buChar char="‒"/>
            </a:pPr>
            <a:r>
              <a:rPr lang="en-US" sz="2000" dirty="0"/>
              <a:t>Fixed lengths – Buy proper length, or position components accordingly </a:t>
            </a:r>
          </a:p>
          <a:p>
            <a:pPr marL="800100" lvl="1" indent="-342900">
              <a:buFont typeface="Calibri" panose="020F0502020204030204" pitchFamily="34" charset="0"/>
              <a:buChar char="‒"/>
            </a:pPr>
            <a:r>
              <a:rPr lang="en-US" sz="2000" dirty="0"/>
              <a:t>Can stretch over time and become loose</a:t>
            </a:r>
          </a:p>
        </p:txBody>
      </p:sp>
      <p:sp>
        <p:nvSpPr>
          <p:cNvPr id="7" name="Slide Number Placeholder 6">
            <a:extLst>
              <a:ext uri="{FF2B5EF4-FFF2-40B4-BE49-F238E27FC236}">
                <a16:creationId xmlns:a16="http://schemas.microsoft.com/office/drawing/2014/main" id="{5525BD05-652B-46B4-9FB5-D39782E507F5}"/>
              </a:ext>
            </a:extLst>
          </p:cNvPr>
          <p:cNvSpPr>
            <a:spLocks noGrp="1"/>
          </p:cNvSpPr>
          <p:nvPr>
            <p:ph type="sldNum" sz="quarter" idx="12"/>
          </p:nvPr>
        </p:nvSpPr>
        <p:spPr/>
        <p:txBody>
          <a:bodyPr/>
          <a:lstStyle/>
          <a:p>
            <a:fld id="{BF606503-8B3B-44C2-AA5C-EBA343A11892}" type="slidenum">
              <a:rPr lang="en-US" smtClean="0"/>
              <a:t>9</a:t>
            </a:fld>
            <a:endParaRPr lang="en-US"/>
          </a:p>
        </p:txBody>
      </p:sp>
    </p:spTree>
    <p:extLst>
      <p:ext uri="{BB962C8B-B14F-4D97-AF65-F5344CB8AC3E}">
        <p14:creationId xmlns:p14="http://schemas.microsoft.com/office/powerpoint/2010/main" val="200580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1452</Words>
  <Application>Microsoft Office PowerPoint</Application>
  <PresentationFormat>Widescreen</PresentationFormat>
  <Paragraphs>153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Robotics Drive Mechanism Basics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Robotics Drive Mechanism Basics</dc:title>
  <dc:creator>Philip Eberspeaker</dc:creator>
  <cp:lastModifiedBy>Philip Eberspeaker</cp:lastModifiedBy>
  <cp:revision>28</cp:revision>
  <dcterms:created xsi:type="dcterms:W3CDTF">2018-09-09T15:01:01Z</dcterms:created>
  <dcterms:modified xsi:type="dcterms:W3CDTF">2018-09-10T00:17:11Z</dcterms:modified>
</cp:coreProperties>
</file>